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2147481655" r:id="rId5"/>
    <p:sldId id="2147481656" r:id="rId6"/>
    <p:sldId id="258" r:id="rId7"/>
    <p:sldId id="2147481658" r:id="rId8"/>
    <p:sldId id="284" r:id="rId9"/>
    <p:sldId id="282" r:id="rId10"/>
    <p:sldId id="405" r:id="rId11"/>
    <p:sldId id="300" r:id="rId12"/>
    <p:sldId id="256" r:id="rId13"/>
    <p:sldId id="299" r:id="rId14"/>
    <p:sldId id="294" r:id="rId15"/>
    <p:sldId id="285" r:id="rId16"/>
    <p:sldId id="295" r:id="rId17"/>
    <p:sldId id="302" r:id="rId18"/>
    <p:sldId id="296" r:id="rId19"/>
    <p:sldId id="2147481637" r:id="rId20"/>
    <p:sldId id="303" r:id="rId21"/>
    <p:sldId id="304" r:id="rId22"/>
    <p:sldId id="214748163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46F95A-4040-4C5E-A088-45CE22FD6D08}" v="2" dt="2025-11-25T21:38:33.1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90" d="100"/>
          <a:sy n="90" d="100"/>
        </p:scale>
        <p:origin x="355"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c Turon" userId="708ac302-34a1-418e-aaa6-642e891856f1" providerId="ADAL" clId="{1B220CDF-5D06-46BD-BD47-CD98807E927B}"/>
    <pc:docChg chg="undo custSel modSld">
      <pc:chgData name="Eric Turon" userId="708ac302-34a1-418e-aaa6-642e891856f1" providerId="ADAL" clId="{1B220CDF-5D06-46BD-BD47-CD98807E927B}" dt="2025-11-25T21:38:29.779" v="1" actId="313"/>
      <pc:docMkLst>
        <pc:docMk/>
      </pc:docMkLst>
      <pc:sldChg chg="modSp mod">
        <pc:chgData name="Eric Turon" userId="708ac302-34a1-418e-aaa6-642e891856f1" providerId="ADAL" clId="{1B220CDF-5D06-46BD-BD47-CD98807E927B}" dt="2025-11-25T21:38:29.779" v="1" actId="313"/>
        <pc:sldMkLst>
          <pc:docMk/>
          <pc:sldMk cId="0" sldId="2147481656"/>
        </pc:sldMkLst>
        <pc:spChg chg="mod">
          <ac:chgData name="Eric Turon" userId="708ac302-34a1-418e-aaa6-642e891856f1" providerId="ADAL" clId="{1B220CDF-5D06-46BD-BD47-CD98807E927B}" dt="2025-11-25T21:38:29.779" v="1" actId="313"/>
          <ac:spMkLst>
            <pc:docMk/>
            <pc:sldMk cId="0" sldId="2147481656"/>
            <ac:spMk id="6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E7D37F-66A1-4C08-AA6F-352E93AE2AEC}" type="datetimeFigureOut">
              <a:rPr lang="en-US" smtClean="0"/>
              <a:t>11/25/2025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76923C-05ED-4590-87DE-4FFB6E2E4C88}" type="slidenum">
              <a:rPr lang="en-US" smtClean="0"/>
              <a:t>‹#›</a:t>
            </a:fld>
            <a:endParaRPr lang="en-US"/>
          </a:p>
        </p:txBody>
      </p:sp>
    </p:spTree>
    <p:extLst>
      <p:ext uri="{BB962C8B-B14F-4D97-AF65-F5344CB8AC3E}">
        <p14:creationId xmlns:p14="http://schemas.microsoft.com/office/powerpoint/2010/main" val="2091173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038E1-8C34-484F-BD6B-11E356713999}" type="slidenum">
              <a:rPr lang="en-US" smtClean="0"/>
              <a:t>1</a:t>
            </a:fld>
            <a:endParaRPr lang="en-US"/>
          </a:p>
        </p:txBody>
      </p:sp>
    </p:spTree>
    <p:extLst>
      <p:ext uri="{BB962C8B-B14F-4D97-AF65-F5344CB8AC3E}">
        <p14:creationId xmlns:p14="http://schemas.microsoft.com/office/powerpoint/2010/main" val="39883839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a:extLst>
            <a:ext uri="{FF2B5EF4-FFF2-40B4-BE49-F238E27FC236}">
              <a16:creationId xmlns:a16="http://schemas.microsoft.com/office/drawing/2014/main" id="{917F4CF3-3B73-B58A-ED11-4CBB26CB0963}"/>
            </a:ext>
          </a:extLst>
        </p:cNvPr>
        <p:cNvGrpSpPr/>
        <p:nvPr/>
      </p:nvGrpSpPr>
      <p:grpSpPr>
        <a:xfrm>
          <a:off x="0" y="0"/>
          <a:ext cx="0" cy="0"/>
          <a:chOff x="0" y="0"/>
          <a:chExt cx="0" cy="0"/>
        </a:xfrm>
      </p:grpSpPr>
      <p:sp>
        <p:nvSpPr>
          <p:cNvPr id="105" name="Google Shape;105;p6:notes">
            <a:extLst>
              <a:ext uri="{FF2B5EF4-FFF2-40B4-BE49-F238E27FC236}">
                <a16:creationId xmlns:a16="http://schemas.microsoft.com/office/drawing/2014/main" id="{86FF1196-EA87-5A10-4ACD-87DB07807299}"/>
              </a:ext>
            </a:extLst>
          </p:cNvPr>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p6:notes">
            <a:extLst>
              <a:ext uri="{FF2B5EF4-FFF2-40B4-BE49-F238E27FC236}">
                <a16:creationId xmlns:a16="http://schemas.microsoft.com/office/drawing/2014/main" id="{02DE8ABE-102C-B06C-027D-4001CB1279F3}"/>
              </a:ext>
            </a:extLst>
          </p:cNvPr>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4183122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7ED64AE4-0756-3822-5B84-CDDB630E631B}"/>
            </a:ext>
          </a:extLst>
        </p:cNvPr>
        <p:cNvGrpSpPr/>
        <p:nvPr/>
      </p:nvGrpSpPr>
      <p:grpSpPr>
        <a:xfrm>
          <a:off x="0" y="0"/>
          <a:ext cx="0" cy="0"/>
          <a:chOff x="0" y="0"/>
          <a:chExt cx="0" cy="0"/>
        </a:xfrm>
      </p:grpSpPr>
      <p:sp>
        <p:nvSpPr>
          <p:cNvPr id="88" name="Google Shape;88;p4:notes">
            <a:extLst>
              <a:ext uri="{FF2B5EF4-FFF2-40B4-BE49-F238E27FC236}">
                <a16:creationId xmlns:a16="http://schemas.microsoft.com/office/drawing/2014/main" id="{7E51A232-3C3E-AC87-EF4F-5F57A0B41DF5}"/>
              </a:ext>
            </a:extLst>
          </p:cNvPr>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4:notes">
            <a:extLst>
              <a:ext uri="{FF2B5EF4-FFF2-40B4-BE49-F238E27FC236}">
                <a16:creationId xmlns:a16="http://schemas.microsoft.com/office/drawing/2014/main" id="{6175CB7F-9817-99D0-576D-C019C29161EA}"/>
              </a:ext>
            </a:extLst>
          </p:cNvPr>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3065695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a:extLst>
            <a:ext uri="{FF2B5EF4-FFF2-40B4-BE49-F238E27FC236}">
              <a16:creationId xmlns:a16="http://schemas.microsoft.com/office/drawing/2014/main" id="{C3CA3FB0-370C-3C6B-FD66-8A3C8FAFB463}"/>
            </a:ext>
          </a:extLst>
        </p:cNvPr>
        <p:cNvGrpSpPr/>
        <p:nvPr/>
      </p:nvGrpSpPr>
      <p:grpSpPr>
        <a:xfrm>
          <a:off x="0" y="0"/>
          <a:ext cx="0" cy="0"/>
          <a:chOff x="0" y="0"/>
          <a:chExt cx="0" cy="0"/>
        </a:xfrm>
      </p:grpSpPr>
      <p:sp>
        <p:nvSpPr>
          <p:cNvPr id="233" name="Google Shape;233;p21:notes">
            <a:extLst>
              <a:ext uri="{FF2B5EF4-FFF2-40B4-BE49-F238E27FC236}">
                <a16:creationId xmlns:a16="http://schemas.microsoft.com/office/drawing/2014/main" id="{E570EAF6-9694-78F0-9DDC-C4AD11D18024}"/>
              </a:ext>
            </a:extLst>
          </p:cNvPr>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4" name="Google Shape;234;p21:notes">
            <a:extLst>
              <a:ext uri="{FF2B5EF4-FFF2-40B4-BE49-F238E27FC236}">
                <a16:creationId xmlns:a16="http://schemas.microsoft.com/office/drawing/2014/main" id="{339DE96E-B205-AC61-475F-7A7A756E0E43}"/>
              </a:ext>
            </a:extLst>
          </p:cNvPr>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3757537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a:extLst>
            <a:ext uri="{FF2B5EF4-FFF2-40B4-BE49-F238E27FC236}">
              <a16:creationId xmlns:a16="http://schemas.microsoft.com/office/drawing/2014/main" id="{F53BF4F2-369F-9CCA-BBCE-119F29738EF3}"/>
            </a:ext>
          </a:extLst>
        </p:cNvPr>
        <p:cNvGrpSpPr/>
        <p:nvPr/>
      </p:nvGrpSpPr>
      <p:grpSpPr>
        <a:xfrm>
          <a:off x="0" y="0"/>
          <a:ext cx="0" cy="0"/>
          <a:chOff x="0" y="0"/>
          <a:chExt cx="0" cy="0"/>
        </a:xfrm>
      </p:grpSpPr>
      <p:sp>
        <p:nvSpPr>
          <p:cNvPr id="233" name="Google Shape;233;p21:notes">
            <a:extLst>
              <a:ext uri="{FF2B5EF4-FFF2-40B4-BE49-F238E27FC236}">
                <a16:creationId xmlns:a16="http://schemas.microsoft.com/office/drawing/2014/main" id="{84B84786-43ED-FF44-38F0-D2C1437243BA}"/>
              </a:ext>
            </a:extLst>
          </p:cNvPr>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4" name="Google Shape;234;p21:notes">
            <a:extLst>
              <a:ext uri="{FF2B5EF4-FFF2-40B4-BE49-F238E27FC236}">
                <a16:creationId xmlns:a16="http://schemas.microsoft.com/office/drawing/2014/main" id="{9AE64856-E681-C858-BABF-3127D1FEB489}"/>
              </a:ext>
            </a:extLst>
          </p:cNvPr>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2804748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a:extLst>
            <a:ext uri="{FF2B5EF4-FFF2-40B4-BE49-F238E27FC236}">
              <a16:creationId xmlns:a16="http://schemas.microsoft.com/office/drawing/2014/main" id="{345ED181-1333-AB16-55BB-4F70C86433A9}"/>
            </a:ext>
          </a:extLst>
        </p:cNvPr>
        <p:cNvGrpSpPr/>
        <p:nvPr/>
      </p:nvGrpSpPr>
      <p:grpSpPr>
        <a:xfrm>
          <a:off x="0" y="0"/>
          <a:ext cx="0" cy="0"/>
          <a:chOff x="0" y="0"/>
          <a:chExt cx="0" cy="0"/>
        </a:xfrm>
      </p:grpSpPr>
      <p:sp>
        <p:nvSpPr>
          <p:cNvPr id="233" name="Google Shape;233;p21:notes">
            <a:extLst>
              <a:ext uri="{FF2B5EF4-FFF2-40B4-BE49-F238E27FC236}">
                <a16:creationId xmlns:a16="http://schemas.microsoft.com/office/drawing/2014/main" id="{C21998C0-85A9-C11D-A2BD-D2CC88803D16}"/>
              </a:ext>
            </a:extLst>
          </p:cNvPr>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4" name="Google Shape;234;p21:notes">
            <a:extLst>
              <a:ext uri="{FF2B5EF4-FFF2-40B4-BE49-F238E27FC236}">
                <a16:creationId xmlns:a16="http://schemas.microsoft.com/office/drawing/2014/main" id="{BCF12A63-5CDA-6D42-5862-7BC85C286A5D}"/>
              </a:ext>
            </a:extLst>
          </p:cNvPr>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4159710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A5122A71-C8A0-8EA4-DFDF-229835F11B6B}"/>
            </a:ext>
          </a:extLst>
        </p:cNvPr>
        <p:cNvGrpSpPr/>
        <p:nvPr/>
      </p:nvGrpSpPr>
      <p:grpSpPr>
        <a:xfrm>
          <a:off x="0" y="0"/>
          <a:ext cx="0" cy="0"/>
          <a:chOff x="0" y="0"/>
          <a:chExt cx="0" cy="0"/>
        </a:xfrm>
      </p:grpSpPr>
      <p:sp>
        <p:nvSpPr>
          <p:cNvPr id="88" name="Google Shape;88;p4:notes">
            <a:extLst>
              <a:ext uri="{FF2B5EF4-FFF2-40B4-BE49-F238E27FC236}">
                <a16:creationId xmlns:a16="http://schemas.microsoft.com/office/drawing/2014/main" id="{F52D5242-3DFB-F851-3DE2-E783FC4E32DD}"/>
              </a:ext>
            </a:extLst>
          </p:cNvPr>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4:notes">
            <a:extLst>
              <a:ext uri="{FF2B5EF4-FFF2-40B4-BE49-F238E27FC236}">
                <a16:creationId xmlns:a16="http://schemas.microsoft.com/office/drawing/2014/main" id="{275A7785-66B5-808B-6877-848F603E756B}"/>
              </a:ext>
            </a:extLst>
          </p:cNvPr>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4207531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A604EF21-424A-18C7-55B6-6289815A8268}"/>
            </a:ext>
          </a:extLst>
        </p:cNvPr>
        <p:cNvGrpSpPr/>
        <p:nvPr/>
      </p:nvGrpSpPr>
      <p:grpSpPr>
        <a:xfrm>
          <a:off x="0" y="0"/>
          <a:ext cx="0" cy="0"/>
          <a:chOff x="0" y="0"/>
          <a:chExt cx="0" cy="0"/>
        </a:xfrm>
      </p:grpSpPr>
      <p:sp>
        <p:nvSpPr>
          <p:cNvPr id="88" name="Google Shape;88;p4:notes">
            <a:extLst>
              <a:ext uri="{FF2B5EF4-FFF2-40B4-BE49-F238E27FC236}">
                <a16:creationId xmlns:a16="http://schemas.microsoft.com/office/drawing/2014/main" id="{D74111D5-6BAE-03B5-C361-926B2C14561E}"/>
              </a:ext>
            </a:extLst>
          </p:cNvPr>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4:notes">
            <a:extLst>
              <a:ext uri="{FF2B5EF4-FFF2-40B4-BE49-F238E27FC236}">
                <a16:creationId xmlns:a16="http://schemas.microsoft.com/office/drawing/2014/main" id="{DD5DE0DD-BD87-C03B-3F2E-928C9C68018C}"/>
              </a:ext>
            </a:extLst>
          </p:cNvPr>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6856522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86E993BB-F52C-7F9E-6592-17CEBB513F34}"/>
            </a:ext>
          </a:extLst>
        </p:cNvPr>
        <p:cNvGrpSpPr/>
        <p:nvPr/>
      </p:nvGrpSpPr>
      <p:grpSpPr>
        <a:xfrm>
          <a:off x="0" y="0"/>
          <a:ext cx="0" cy="0"/>
          <a:chOff x="0" y="0"/>
          <a:chExt cx="0" cy="0"/>
        </a:xfrm>
      </p:grpSpPr>
      <p:sp>
        <p:nvSpPr>
          <p:cNvPr id="88" name="Google Shape;88;p4:notes">
            <a:extLst>
              <a:ext uri="{FF2B5EF4-FFF2-40B4-BE49-F238E27FC236}">
                <a16:creationId xmlns:a16="http://schemas.microsoft.com/office/drawing/2014/main" id="{4941BA8F-3650-EAC7-5654-B81D9236E39B}"/>
              </a:ext>
            </a:extLst>
          </p:cNvPr>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4:notes">
            <a:extLst>
              <a:ext uri="{FF2B5EF4-FFF2-40B4-BE49-F238E27FC236}">
                <a16:creationId xmlns:a16="http://schemas.microsoft.com/office/drawing/2014/main" id="{3EF276E6-12A9-4042-16D6-AA741ECC3351}"/>
              </a:ext>
            </a:extLst>
          </p:cNvPr>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2497183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 name="Google Shape;62;p1: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3: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3: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 name="Google Shape;73;p2: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DDD8C54B-A49A-D256-C599-1D50B262A011}"/>
            </a:ext>
          </a:extLst>
        </p:cNvPr>
        <p:cNvGrpSpPr/>
        <p:nvPr/>
      </p:nvGrpSpPr>
      <p:grpSpPr>
        <a:xfrm>
          <a:off x="0" y="0"/>
          <a:ext cx="0" cy="0"/>
          <a:chOff x="0" y="0"/>
          <a:chExt cx="0" cy="0"/>
        </a:xfrm>
      </p:grpSpPr>
      <p:sp>
        <p:nvSpPr>
          <p:cNvPr id="81" name="Google Shape;81;p3:notes">
            <a:extLst>
              <a:ext uri="{FF2B5EF4-FFF2-40B4-BE49-F238E27FC236}">
                <a16:creationId xmlns:a16="http://schemas.microsoft.com/office/drawing/2014/main" id="{250CCF1C-BB85-A7B3-A609-6463D620C86F}"/>
              </a:ext>
            </a:extLst>
          </p:cNvPr>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3:notes">
            <a:extLst>
              <a:ext uri="{FF2B5EF4-FFF2-40B4-BE49-F238E27FC236}">
                <a16:creationId xmlns:a16="http://schemas.microsoft.com/office/drawing/2014/main" id="{52F47CBD-246B-8D05-297B-6C7F8C9F085B}"/>
              </a:ext>
            </a:extLst>
          </p:cNvPr>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1186319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F49E7A59-4D72-F4D0-B527-740640089470}"/>
            </a:ext>
          </a:extLst>
        </p:cNvPr>
        <p:cNvGrpSpPr/>
        <p:nvPr/>
      </p:nvGrpSpPr>
      <p:grpSpPr>
        <a:xfrm>
          <a:off x="0" y="0"/>
          <a:ext cx="0" cy="0"/>
          <a:chOff x="0" y="0"/>
          <a:chExt cx="0" cy="0"/>
        </a:xfrm>
      </p:grpSpPr>
      <p:sp>
        <p:nvSpPr>
          <p:cNvPr id="88" name="Google Shape;88;p4:notes">
            <a:extLst>
              <a:ext uri="{FF2B5EF4-FFF2-40B4-BE49-F238E27FC236}">
                <a16:creationId xmlns:a16="http://schemas.microsoft.com/office/drawing/2014/main" id="{298398AD-5661-FB22-3E65-BC43E90CA1E8}"/>
              </a:ext>
            </a:extLst>
          </p:cNvPr>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4:notes">
            <a:extLst>
              <a:ext uri="{FF2B5EF4-FFF2-40B4-BE49-F238E27FC236}">
                <a16:creationId xmlns:a16="http://schemas.microsoft.com/office/drawing/2014/main" id="{C3FD52DB-FF4C-6284-6E7C-A14F780FF58A}"/>
              </a:ext>
            </a:extLst>
          </p:cNvPr>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1323944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3ED23C96-93A2-340C-AFB3-194207033471}"/>
            </a:ext>
          </a:extLst>
        </p:cNvPr>
        <p:cNvGrpSpPr/>
        <p:nvPr/>
      </p:nvGrpSpPr>
      <p:grpSpPr>
        <a:xfrm>
          <a:off x="0" y="0"/>
          <a:ext cx="0" cy="0"/>
          <a:chOff x="0" y="0"/>
          <a:chExt cx="0" cy="0"/>
        </a:xfrm>
      </p:grpSpPr>
      <p:sp>
        <p:nvSpPr>
          <p:cNvPr id="88" name="Google Shape;88;p4:notes">
            <a:extLst>
              <a:ext uri="{FF2B5EF4-FFF2-40B4-BE49-F238E27FC236}">
                <a16:creationId xmlns:a16="http://schemas.microsoft.com/office/drawing/2014/main" id="{42C61C62-1042-92E5-F66B-81C4A2361FEB}"/>
              </a:ext>
            </a:extLst>
          </p:cNvPr>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4:notes">
            <a:extLst>
              <a:ext uri="{FF2B5EF4-FFF2-40B4-BE49-F238E27FC236}">
                <a16:creationId xmlns:a16="http://schemas.microsoft.com/office/drawing/2014/main" id="{F15C3E91-D5F0-34BB-7F39-ED0B998A1634}"/>
              </a:ext>
            </a:extLst>
          </p:cNvPr>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2496411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626F9BCC-4C53-C1EE-F373-FBF5D7E5CA94}"/>
            </a:ext>
          </a:extLst>
        </p:cNvPr>
        <p:cNvGrpSpPr/>
        <p:nvPr/>
      </p:nvGrpSpPr>
      <p:grpSpPr>
        <a:xfrm>
          <a:off x="0" y="0"/>
          <a:ext cx="0" cy="0"/>
          <a:chOff x="0" y="0"/>
          <a:chExt cx="0" cy="0"/>
        </a:xfrm>
      </p:grpSpPr>
      <p:sp>
        <p:nvSpPr>
          <p:cNvPr id="88" name="Google Shape;88;p4:notes">
            <a:extLst>
              <a:ext uri="{FF2B5EF4-FFF2-40B4-BE49-F238E27FC236}">
                <a16:creationId xmlns:a16="http://schemas.microsoft.com/office/drawing/2014/main" id="{6C52E806-4F76-A975-3D27-7DD78E2AC687}"/>
              </a:ext>
            </a:extLst>
          </p:cNvPr>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4:notes">
            <a:extLst>
              <a:ext uri="{FF2B5EF4-FFF2-40B4-BE49-F238E27FC236}">
                <a16:creationId xmlns:a16="http://schemas.microsoft.com/office/drawing/2014/main" id="{21C5B754-5C46-C40D-4F12-EFD30F85ED0F}"/>
              </a:ext>
            </a:extLst>
          </p:cNvPr>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384333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a:extLst>
            <a:ext uri="{FF2B5EF4-FFF2-40B4-BE49-F238E27FC236}">
              <a16:creationId xmlns:a16="http://schemas.microsoft.com/office/drawing/2014/main" id="{4078D7D4-E8C8-1C14-F022-54B96DA5787F}"/>
            </a:ext>
          </a:extLst>
        </p:cNvPr>
        <p:cNvGrpSpPr/>
        <p:nvPr/>
      </p:nvGrpSpPr>
      <p:grpSpPr>
        <a:xfrm>
          <a:off x="0" y="0"/>
          <a:ext cx="0" cy="0"/>
          <a:chOff x="0" y="0"/>
          <a:chExt cx="0" cy="0"/>
        </a:xfrm>
      </p:grpSpPr>
      <p:sp>
        <p:nvSpPr>
          <p:cNvPr id="105" name="Google Shape;105;p6:notes">
            <a:extLst>
              <a:ext uri="{FF2B5EF4-FFF2-40B4-BE49-F238E27FC236}">
                <a16:creationId xmlns:a16="http://schemas.microsoft.com/office/drawing/2014/main" id="{05D6A0DB-3DDA-E119-5D54-7B90A978AE16}"/>
              </a:ext>
            </a:extLst>
          </p:cNvPr>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p6:notes">
            <a:extLst>
              <a:ext uri="{FF2B5EF4-FFF2-40B4-BE49-F238E27FC236}">
                <a16:creationId xmlns:a16="http://schemas.microsoft.com/office/drawing/2014/main" id="{8E48CC34-FF33-2EAB-C12F-6F03456FE332}"/>
              </a:ext>
            </a:extLst>
          </p:cNvPr>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3479112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0C708-D168-142B-3E42-1EF0F01B46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A59091-2E2E-61E9-0833-1D6F2220E2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87DAF2-E2C6-3492-2518-D76258EBA05F}"/>
              </a:ext>
            </a:extLst>
          </p:cNvPr>
          <p:cNvSpPr>
            <a:spLocks noGrp="1"/>
          </p:cNvSpPr>
          <p:nvPr>
            <p:ph type="dt" sz="half" idx="10"/>
          </p:nvPr>
        </p:nvSpPr>
        <p:spPr/>
        <p:txBody>
          <a:bodyPr/>
          <a:lstStyle/>
          <a:p>
            <a:fld id="{4141FF87-CD5D-4B9F-B61A-A0FB3FF3DE0C}" type="datetimeFigureOut">
              <a:rPr lang="en-US" smtClean="0"/>
              <a:t>11/25/2025</a:t>
            </a:fld>
            <a:endParaRPr lang="en-US"/>
          </a:p>
        </p:txBody>
      </p:sp>
      <p:sp>
        <p:nvSpPr>
          <p:cNvPr id="5" name="Footer Placeholder 4">
            <a:extLst>
              <a:ext uri="{FF2B5EF4-FFF2-40B4-BE49-F238E27FC236}">
                <a16:creationId xmlns:a16="http://schemas.microsoft.com/office/drawing/2014/main" id="{BB229D0A-AB08-8EF1-D665-90E47284F2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D6253D-6662-58CD-50CB-587AB823623B}"/>
              </a:ext>
            </a:extLst>
          </p:cNvPr>
          <p:cNvSpPr>
            <a:spLocks noGrp="1"/>
          </p:cNvSpPr>
          <p:nvPr>
            <p:ph type="sldNum" sz="quarter" idx="12"/>
          </p:nvPr>
        </p:nvSpPr>
        <p:spPr/>
        <p:txBody>
          <a:bodyPr/>
          <a:lstStyle/>
          <a:p>
            <a:fld id="{1B08F655-D8ED-4A14-891F-46240A4B4758}" type="slidenum">
              <a:rPr lang="en-US" smtClean="0"/>
              <a:t>‹#›</a:t>
            </a:fld>
            <a:endParaRPr lang="en-US"/>
          </a:p>
        </p:txBody>
      </p:sp>
    </p:spTree>
    <p:extLst>
      <p:ext uri="{BB962C8B-B14F-4D97-AF65-F5344CB8AC3E}">
        <p14:creationId xmlns:p14="http://schemas.microsoft.com/office/powerpoint/2010/main" val="3683069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87606-A244-1A87-1C31-D55F9EB8547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EFF77C0-15ED-D758-FB46-92CEF8C5C4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D9193A-E36F-25F7-9F80-D279DC0DC35F}"/>
              </a:ext>
            </a:extLst>
          </p:cNvPr>
          <p:cNvSpPr>
            <a:spLocks noGrp="1"/>
          </p:cNvSpPr>
          <p:nvPr>
            <p:ph type="dt" sz="half" idx="10"/>
          </p:nvPr>
        </p:nvSpPr>
        <p:spPr/>
        <p:txBody>
          <a:bodyPr/>
          <a:lstStyle/>
          <a:p>
            <a:fld id="{4141FF87-CD5D-4B9F-B61A-A0FB3FF3DE0C}" type="datetimeFigureOut">
              <a:rPr lang="en-US" smtClean="0"/>
              <a:t>11/25/2025</a:t>
            </a:fld>
            <a:endParaRPr lang="en-US"/>
          </a:p>
        </p:txBody>
      </p:sp>
      <p:sp>
        <p:nvSpPr>
          <p:cNvPr id="5" name="Footer Placeholder 4">
            <a:extLst>
              <a:ext uri="{FF2B5EF4-FFF2-40B4-BE49-F238E27FC236}">
                <a16:creationId xmlns:a16="http://schemas.microsoft.com/office/drawing/2014/main" id="{B98322CE-D909-1150-865F-BE1FA164AC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AB69CC-EFF4-FE9F-EB43-E6C98E77DCA2}"/>
              </a:ext>
            </a:extLst>
          </p:cNvPr>
          <p:cNvSpPr>
            <a:spLocks noGrp="1"/>
          </p:cNvSpPr>
          <p:nvPr>
            <p:ph type="sldNum" sz="quarter" idx="12"/>
          </p:nvPr>
        </p:nvSpPr>
        <p:spPr/>
        <p:txBody>
          <a:bodyPr/>
          <a:lstStyle/>
          <a:p>
            <a:fld id="{1B08F655-D8ED-4A14-891F-46240A4B4758}" type="slidenum">
              <a:rPr lang="en-US" smtClean="0"/>
              <a:t>‹#›</a:t>
            </a:fld>
            <a:endParaRPr lang="en-US"/>
          </a:p>
        </p:txBody>
      </p:sp>
    </p:spTree>
    <p:extLst>
      <p:ext uri="{BB962C8B-B14F-4D97-AF65-F5344CB8AC3E}">
        <p14:creationId xmlns:p14="http://schemas.microsoft.com/office/powerpoint/2010/main" val="1405284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2B3810-78D2-8932-32A5-401566586C4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3DB69B-2DC4-4DC9-1D12-3F732A0CA8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A08389-0022-313D-2FC1-8F7C385DFA24}"/>
              </a:ext>
            </a:extLst>
          </p:cNvPr>
          <p:cNvSpPr>
            <a:spLocks noGrp="1"/>
          </p:cNvSpPr>
          <p:nvPr>
            <p:ph type="dt" sz="half" idx="10"/>
          </p:nvPr>
        </p:nvSpPr>
        <p:spPr/>
        <p:txBody>
          <a:bodyPr/>
          <a:lstStyle/>
          <a:p>
            <a:fld id="{4141FF87-CD5D-4B9F-B61A-A0FB3FF3DE0C}" type="datetimeFigureOut">
              <a:rPr lang="en-US" smtClean="0"/>
              <a:t>11/25/2025</a:t>
            </a:fld>
            <a:endParaRPr lang="en-US"/>
          </a:p>
        </p:txBody>
      </p:sp>
      <p:sp>
        <p:nvSpPr>
          <p:cNvPr id="5" name="Footer Placeholder 4">
            <a:extLst>
              <a:ext uri="{FF2B5EF4-FFF2-40B4-BE49-F238E27FC236}">
                <a16:creationId xmlns:a16="http://schemas.microsoft.com/office/drawing/2014/main" id="{E74D4DEA-AEA6-834E-F4D8-35A16D94F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B70CB8-3D2C-AD4F-C86B-9548A36E3F9C}"/>
              </a:ext>
            </a:extLst>
          </p:cNvPr>
          <p:cNvSpPr>
            <a:spLocks noGrp="1"/>
          </p:cNvSpPr>
          <p:nvPr>
            <p:ph type="sldNum" sz="quarter" idx="12"/>
          </p:nvPr>
        </p:nvSpPr>
        <p:spPr/>
        <p:txBody>
          <a:bodyPr/>
          <a:lstStyle/>
          <a:p>
            <a:fld id="{1B08F655-D8ED-4A14-891F-46240A4B4758}" type="slidenum">
              <a:rPr lang="en-US" smtClean="0"/>
              <a:t>‹#›</a:t>
            </a:fld>
            <a:endParaRPr lang="en-US"/>
          </a:p>
        </p:txBody>
      </p:sp>
    </p:spTree>
    <p:extLst>
      <p:ext uri="{BB962C8B-B14F-4D97-AF65-F5344CB8AC3E}">
        <p14:creationId xmlns:p14="http://schemas.microsoft.com/office/powerpoint/2010/main" val="1286749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Only">
  <p:cSld name="1_Title Only">
    <p:spTree>
      <p:nvGrpSpPr>
        <p:cNvPr id="1" name="Shape 27"/>
        <p:cNvGrpSpPr/>
        <p:nvPr/>
      </p:nvGrpSpPr>
      <p:grpSpPr>
        <a:xfrm>
          <a:off x="0" y="0"/>
          <a:ext cx="0" cy="0"/>
          <a:chOff x="0" y="0"/>
          <a:chExt cx="0" cy="0"/>
        </a:xfrm>
      </p:grpSpPr>
      <p:sp>
        <p:nvSpPr>
          <p:cNvPr id="28" name="Google Shape;28;p27"/>
          <p:cNvSpPr txBox="1">
            <a:spLocks noGrp="1"/>
          </p:cNvSpPr>
          <p:nvPr>
            <p:ph type="title"/>
          </p:nvPr>
        </p:nvSpPr>
        <p:spPr>
          <a:xfrm>
            <a:off x="756074" y="628903"/>
            <a:ext cx="7574915" cy="57404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00" b="0" i="0">
                <a:solidFill>
                  <a:srgbClr val="90C225"/>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7"/>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27"/>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27"/>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lvl="0" indent="0" algn="r">
              <a:spcBef>
                <a:spcPts val="0"/>
              </a:spcBef>
              <a:buNone/>
              <a:defRPr>
                <a:solidFill>
                  <a:srgbClr val="888888"/>
                </a:solidFill>
              </a:defRPr>
            </a:lvl1pPr>
            <a:lvl2pPr lvl="1" indent="0" algn="r">
              <a:spcBef>
                <a:spcPts val="0"/>
              </a:spcBef>
              <a:buNone/>
              <a:defRPr>
                <a:solidFill>
                  <a:srgbClr val="888888"/>
                </a:solidFill>
              </a:defRPr>
            </a:lvl2pPr>
            <a:lvl3pPr lvl="2" indent="0" algn="r">
              <a:spcBef>
                <a:spcPts val="0"/>
              </a:spcBef>
              <a:buNone/>
              <a:defRPr>
                <a:solidFill>
                  <a:srgbClr val="888888"/>
                </a:solidFill>
              </a:defRPr>
            </a:lvl3pPr>
            <a:lvl4pPr lvl="3" indent="0" algn="r">
              <a:spcBef>
                <a:spcPts val="0"/>
              </a:spcBef>
              <a:buNone/>
              <a:defRPr>
                <a:solidFill>
                  <a:srgbClr val="888888"/>
                </a:solidFill>
              </a:defRPr>
            </a:lvl4pPr>
            <a:lvl5pPr lvl="4" indent="0" algn="r">
              <a:spcBef>
                <a:spcPts val="0"/>
              </a:spcBef>
              <a:buNone/>
              <a:defRPr>
                <a:solidFill>
                  <a:srgbClr val="888888"/>
                </a:solidFill>
              </a:defRPr>
            </a:lvl5pPr>
            <a:lvl6pPr lvl="5" indent="0" algn="r">
              <a:spcBef>
                <a:spcPts val="0"/>
              </a:spcBef>
              <a:buNone/>
              <a:defRPr>
                <a:solidFill>
                  <a:srgbClr val="888888"/>
                </a:solidFill>
              </a:defRPr>
            </a:lvl6pPr>
            <a:lvl7pPr lvl="6" indent="0" algn="r">
              <a:spcBef>
                <a:spcPts val="0"/>
              </a:spcBef>
              <a:buNone/>
              <a:defRPr>
                <a:solidFill>
                  <a:srgbClr val="888888"/>
                </a:solidFill>
              </a:defRPr>
            </a:lvl7pPr>
            <a:lvl8pPr lvl="7" indent="0" algn="r">
              <a:spcBef>
                <a:spcPts val="0"/>
              </a:spcBef>
              <a:buNone/>
              <a:defRPr>
                <a:solidFill>
                  <a:srgbClr val="888888"/>
                </a:solidFill>
              </a:defRPr>
            </a:lvl8pPr>
            <a:lvl9pPr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31816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02204-48FA-CC6E-9B3A-F6ACD3A5F5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D920E1-816A-920F-8827-7966A2A19E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A72C1-99E7-72ED-1BD5-D4F1373DB7A0}"/>
              </a:ext>
            </a:extLst>
          </p:cNvPr>
          <p:cNvSpPr>
            <a:spLocks noGrp="1"/>
          </p:cNvSpPr>
          <p:nvPr>
            <p:ph type="dt" sz="half" idx="10"/>
          </p:nvPr>
        </p:nvSpPr>
        <p:spPr/>
        <p:txBody>
          <a:bodyPr/>
          <a:lstStyle/>
          <a:p>
            <a:fld id="{4141FF87-CD5D-4B9F-B61A-A0FB3FF3DE0C}" type="datetimeFigureOut">
              <a:rPr lang="en-US" smtClean="0"/>
              <a:t>11/25/2025</a:t>
            </a:fld>
            <a:endParaRPr lang="en-US"/>
          </a:p>
        </p:txBody>
      </p:sp>
      <p:sp>
        <p:nvSpPr>
          <p:cNvPr id="5" name="Footer Placeholder 4">
            <a:extLst>
              <a:ext uri="{FF2B5EF4-FFF2-40B4-BE49-F238E27FC236}">
                <a16:creationId xmlns:a16="http://schemas.microsoft.com/office/drawing/2014/main" id="{38B571AF-982A-DED1-D84C-7CFF075A46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DAE0F9-5968-0BAE-0FED-4B2AEFA8B089}"/>
              </a:ext>
            </a:extLst>
          </p:cNvPr>
          <p:cNvSpPr>
            <a:spLocks noGrp="1"/>
          </p:cNvSpPr>
          <p:nvPr>
            <p:ph type="sldNum" sz="quarter" idx="12"/>
          </p:nvPr>
        </p:nvSpPr>
        <p:spPr/>
        <p:txBody>
          <a:bodyPr/>
          <a:lstStyle/>
          <a:p>
            <a:fld id="{1B08F655-D8ED-4A14-891F-46240A4B4758}" type="slidenum">
              <a:rPr lang="en-US" smtClean="0"/>
              <a:t>‹#›</a:t>
            </a:fld>
            <a:endParaRPr lang="en-US"/>
          </a:p>
        </p:txBody>
      </p:sp>
    </p:spTree>
    <p:extLst>
      <p:ext uri="{BB962C8B-B14F-4D97-AF65-F5344CB8AC3E}">
        <p14:creationId xmlns:p14="http://schemas.microsoft.com/office/powerpoint/2010/main" val="1047721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623C4-F900-DFD6-B6DE-6E386C5740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69FA8D-A4D1-3E1F-9E50-55B606D735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2D4E6A-D437-CC5C-7C4D-F418B2830467}"/>
              </a:ext>
            </a:extLst>
          </p:cNvPr>
          <p:cNvSpPr>
            <a:spLocks noGrp="1"/>
          </p:cNvSpPr>
          <p:nvPr>
            <p:ph type="dt" sz="half" idx="10"/>
          </p:nvPr>
        </p:nvSpPr>
        <p:spPr/>
        <p:txBody>
          <a:bodyPr/>
          <a:lstStyle/>
          <a:p>
            <a:fld id="{4141FF87-CD5D-4B9F-B61A-A0FB3FF3DE0C}" type="datetimeFigureOut">
              <a:rPr lang="en-US" smtClean="0"/>
              <a:t>11/25/2025</a:t>
            </a:fld>
            <a:endParaRPr lang="en-US"/>
          </a:p>
        </p:txBody>
      </p:sp>
      <p:sp>
        <p:nvSpPr>
          <p:cNvPr id="5" name="Footer Placeholder 4">
            <a:extLst>
              <a:ext uri="{FF2B5EF4-FFF2-40B4-BE49-F238E27FC236}">
                <a16:creationId xmlns:a16="http://schemas.microsoft.com/office/drawing/2014/main" id="{899F14E8-7385-C1AF-5743-765468771F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5AF8C3-DC3F-036D-7185-705DCAF5AFE3}"/>
              </a:ext>
            </a:extLst>
          </p:cNvPr>
          <p:cNvSpPr>
            <a:spLocks noGrp="1"/>
          </p:cNvSpPr>
          <p:nvPr>
            <p:ph type="sldNum" sz="quarter" idx="12"/>
          </p:nvPr>
        </p:nvSpPr>
        <p:spPr/>
        <p:txBody>
          <a:bodyPr/>
          <a:lstStyle/>
          <a:p>
            <a:fld id="{1B08F655-D8ED-4A14-891F-46240A4B4758}" type="slidenum">
              <a:rPr lang="en-US" smtClean="0"/>
              <a:t>‹#›</a:t>
            </a:fld>
            <a:endParaRPr lang="en-US"/>
          </a:p>
        </p:txBody>
      </p:sp>
    </p:spTree>
    <p:extLst>
      <p:ext uri="{BB962C8B-B14F-4D97-AF65-F5344CB8AC3E}">
        <p14:creationId xmlns:p14="http://schemas.microsoft.com/office/powerpoint/2010/main" val="1717984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F6909-F5C7-D32D-E749-7901658D69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D2165C-0153-FD3D-D956-0F5E328043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306178-85B0-D25F-5221-96216CE9CA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DAAE72-4589-0457-CBD2-AA6A76AADE6D}"/>
              </a:ext>
            </a:extLst>
          </p:cNvPr>
          <p:cNvSpPr>
            <a:spLocks noGrp="1"/>
          </p:cNvSpPr>
          <p:nvPr>
            <p:ph type="dt" sz="half" idx="10"/>
          </p:nvPr>
        </p:nvSpPr>
        <p:spPr/>
        <p:txBody>
          <a:bodyPr/>
          <a:lstStyle/>
          <a:p>
            <a:fld id="{4141FF87-CD5D-4B9F-B61A-A0FB3FF3DE0C}" type="datetimeFigureOut">
              <a:rPr lang="en-US" smtClean="0"/>
              <a:t>11/25/2025</a:t>
            </a:fld>
            <a:endParaRPr lang="en-US"/>
          </a:p>
        </p:txBody>
      </p:sp>
      <p:sp>
        <p:nvSpPr>
          <p:cNvPr id="6" name="Footer Placeholder 5">
            <a:extLst>
              <a:ext uri="{FF2B5EF4-FFF2-40B4-BE49-F238E27FC236}">
                <a16:creationId xmlns:a16="http://schemas.microsoft.com/office/drawing/2014/main" id="{B91E6CE5-56E7-A7B0-B20E-02EF320644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75039D-A216-7237-24F1-8D0137364966}"/>
              </a:ext>
            </a:extLst>
          </p:cNvPr>
          <p:cNvSpPr>
            <a:spLocks noGrp="1"/>
          </p:cNvSpPr>
          <p:nvPr>
            <p:ph type="sldNum" sz="quarter" idx="12"/>
          </p:nvPr>
        </p:nvSpPr>
        <p:spPr/>
        <p:txBody>
          <a:bodyPr/>
          <a:lstStyle/>
          <a:p>
            <a:fld id="{1B08F655-D8ED-4A14-891F-46240A4B4758}" type="slidenum">
              <a:rPr lang="en-US" smtClean="0"/>
              <a:t>‹#›</a:t>
            </a:fld>
            <a:endParaRPr lang="en-US"/>
          </a:p>
        </p:txBody>
      </p:sp>
    </p:spTree>
    <p:extLst>
      <p:ext uri="{BB962C8B-B14F-4D97-AF65-F5344CB8AC3E}">
        <p14:creationId xmlns:p14="http://schemas.microsoft.com/office/powerpoint/2010/main" val="1047295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51C4A-7FC4-2C9D-2649-CBD5F61085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FBE7AA-D81B-2043-F35F-3DDCBD1BDD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AFCB22-7A06-A51E-CD42-7ABD47FC2A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B26FAC-7C77-385B-7AAC-44BA651235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95F73E-2C94-E10C-5F56-7A8255EC0E3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5BEFCD-F0FB-A509-A9A6-232FAAD7B865}"/>
              </a:ext>
            </a:extLst>
          </p:cNvPr>
          <p:cNvSpPr>
            <a:spLocks noGrp="1"/>
          </p:cNvSpPr>
          <p:nvPr>
            <p:ph type="dt" sz="half" idx="10"/>
          </p:nvPr>
        </p:nvSpPr>
        <p:spPr/>
        <p:txBody>
          <a:bodyPr/>
          <a:lstStyle/>
          <a:p>
            <a:fld id="{4141FF87-CD5D-4B9F-B61A-A0FB3FF3DE0C}" type="datetimeFigureOut">
              <a:rPr lang="en-US" smtClean="0"/>
              <a:t>11/25/2025</a:t>
            </a:fld>
            <a:endParaRPr lang="en-US"/>
          </a:p>
        </p:txBody>
      </p:sp>
      <p:sp>
        <p:nvSpPr>
          <p:cNvPr id="8" name="Footer Placeholder 7">
            <a:extLst>
              <a:ext uri="{FF2B5EF4-FFF2-40B4-BE49-F238E27FC236}">
                <a16:creationId xmlns:a16="http://schemas.microsoft.com/office/drawing/2014/main" id="{59C31226-A140-81A1-36D9-57151DA96F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92D970-50F9-EE3B-0DC2-86701F6371C2}"/>
              </a:ext>
            </a:extLst>
          </p:cNvPr>
          <p:cNvSpPr>
            <a:spLocks noGrp="1"/>
          </p:cNvSpPr>
          <p:nvPr>
            <p:ph type="sldNum" sz="quarter" idx="12"/>
          </p:nvPr>
        </p:nvSpPr>
        <p:spPr/>
        <p:txBody>
          <a:bodyPr/>
          <a:lstStyle/>
          <a:p>
            <a:fld id="{1B08F655-D8ED-4A14-891F-46240A4B4758}" type="slidenum">
              <a:rPr lang="en-US" smtClean="0"/>
              <a:t>‹#›</a:t>
            </a:fld>
            <a:endParaRPr lang="en-US"/>
          </a:p>
        </p:txBody>
      </p:sp>
    </p:spTree>
    <p:extLst>
      <p:ext uri="{BB962C8B-B14F-4D97-AF65-F5344CB8AC3E}">
        <p14:creationId xmlns:p14="http://schemas.microsoft.com/office/powerpoint/2010/main" val="934239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1ACD9-FC39-65C9-E4B6-42BED654CE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0FB7B2-D1F2-EE15-E5F0-BC158E117799}"/>
              </a:ext>
            </a:extLst>
          </p:cNvPr>
          <p:cNvSpPr>
            <a:spLocks noGrp="1"/>
          </p:cNvSpPr>
          <p:nvPr>
            <p:ph type="dt" sz="half" idx="10"/>
          </p:nvPr>
        </p:nvSpPr>
        <p:spPr/>
        <p:txBody>
          <a:bodyPr/>
          <a:lstStyle/>
          <a:p>
            <a:fld id="{4141FF87-CD5D-4B9F-B61A-A0FB3FF3DE0C}" type="datetimeFigureOut">
              <a:rPr lang="en-US" smtClean="0"/>
              <a:t>11/25/2025</a:t>
            </a:fld>
            <a:endParaRPr lang="en-US"/>
          </a:p>
        </p:txBody>
      </p:sp>
      <p:sp>
        <p:nvSpPr>
          <p:cNvPr id="4" name="Footer Placeholder 3">
            <a:extLst>
              <a:ext uri="{FF2B5EF4-FFF2-40B4-BE49-F238E27FC236}">
                <a16:creationId xmlns:a16="http://schemas.microsoft.com/office/drawing/2014/main" id="{27D18E6B-F546-FD10-72EC-39854C91AB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DC8B44-CA42-EFAC-0D06-AB2A78820F00}"/>
              </a:ext>
            </a:extLst>
          </p:cNvPr>
          <p:cNvSpPr>
            <a:spLocks noGrp="1"/>
          </p:cNvSpPr>
          <p:nvPr>
            <p:ph type="sldNum" sz="quarter" idx="12"/>
          </p:nvPr>
        </p:nvSpPr>
        <p:spPr/>
        <p:txBody>
          <a:bodyPr/>
          <a:lstStyle/>
          <a:p>
            <a:fld id="{1B08F655-D8ED-4A14-891F-46240A4B4758}" type="slidenum">
              <a:rPr lang="en-US" smtClean="0"/>
              <a:t>‹#›</a:t>
            </a:fld>
            <a:endParaRPr lang="en-US"/>
          </a:p>
        </p:txBody>
      </p:sp>
    </p:spTree>
    <p:extLst>
      <p:ext uri="{BB962C8B-B14F-4D97-AF65-F5344CB8AC3E}">
        <p14:creationId xmlns:p14="http://schemas.microsoft.com/office/powerpoint/2010/main" val="3897579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B70D58-4F54-3708-DB3B-32A1E28DE8BB}"/>
              </a:ext>
            </a:extLst>
          </p:cNvPr>
          <p:cNvSpPr>
            <a:spLocks noGrp="1"/>
          </p:cNvSpPr>
          <p:nvPr>
            <p:ph type="dt" sz="half" idx="10"/>
          </p:nvPr>
        </p:nvSpPr>
        <p:spPr/>
        <p:txBody>
          <a:bodyPr/>
          <a:lstStyle/>
          <a:p>
            <a:fld id="{4141FF87-CD5D-4B9F-B61A-A0FB3FF3DE0C}" type="datetimeFigureOut">
              <a:rPr lang="en-US" smtClean="0"/>
              <a:t>11/25/2025</a:t>
            </a:fld>
            <a:endParaRPr lang="en-US"/>
          </a:p>
        </p:txBody>
      </p:sp>
      <p:sp>
        <p:nvSpPr>
          <p:cNvPr id="3" name="Footer Placeholder 2">
            <a:extLst>
              <a:ext uri="{FF2B5EF4-FFF2-40B4-BE49-F238E27FC236}">
                <a16:creationId xmlns:a16="http://schemas.microsoft.com/office/drawing/2014/main" id="{A2FEA88B-D0EC-6AA4-ED9C-2DC5CB7249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A59A772-7430-65F0-64F9-F44ABCA9457C}"/>
              </a:ext>
            </a:extLst>
          </p:cNvPr>
          <p:cNvSpPr>
            <a:spLocks noGrp="1"/>
          </p:cNvSpPr>
          <p:nvPr>
            <p:ph type="sldNum" sz="quarter" idx="12"/>
          </p:nvPr>
        </p:nvSpPr>
        <p:spPr/>
        <p:txBody>
          <a:bodyPr/>
          <a:lstStyle/>
          <a:p>
            <a:fld id="{1B08F655-D8ED-4A14-891F-46240A4B4758}" type="slidenum">
              <a:rPr lang="en-US" smtClean="0"/>
              <a:t>‹#›</a:t>
            </a:fld>
            <a:endParaRPr lang="en-US"/>
          </a:p>
        </p:txBody>
      </p:sp>
    </p:spTree>
    <p:extLst>
      <p:ext uri="{BB962C8B-B14F-4D97-AF65-F5344CB8AC3E}">
        <p14:creationId xmlns:p14="http://schemas.microsoft.com/office/powerpoint/2010/main" val="2665778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53392-C378-CF11-7055-5FD7D69237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142D33-9EB4-70CB-12F6-53CFDDD270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0D314D-E804-360F-85C2-85276694CA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2AFA3A-C675-50AC-E141-54994045635C}"/>
              </a:ext>
            </a:extLst>
          </p:cNvPr>
          <p:cNvSpPr>
            <a:spLocks noGrp="1"/>
          </p:cNvSpPr>
          <p:nvPr>
            <p:ph type="dt" sz="half" idx="10"/>
          </p:nvPr>
        </p:nvSpPr>
        <p:spPr/>
        <p:txBody>
          <a:bodyPr/>
          <a:lstStyle/>
          <a:p>
            <a:fld id="{4141FF87-CD5D-4B9F-B61A-A0FB3FF3DE0C}" type="datetimeFigureOut">
              <a:rPr lang="en-US" smtClean="0"/>
              <a:t>11/25/2025</a:t>
            </a:fld>
            <a:endParaRPr lang="en-US"/>
          </a:p>
        </p:txBody>
      </p:sp>
      <p:sp>
        <p:nvSpPr>
          <p:cNvPr id="6" name="Footer Placeholder 5">
            <a:extLst>
              <a:ext uri="{FF2B5EF4-FFF2-40B4-BE49-F238E27FC236}">
                <a16:creationId xmlns:a16="http://schemas.microsoft.com/office/drawing/2014/main" id="{384C89BC-8080-6475-CEC8-77AC061786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817860-E021-3708-55BF-4D4A660EEEAC}"/>
              </a:ext>
            </a:extLst>
          </p:cNvPr>
          <p:cNvSpPr>
            <a:spLocks noGrp="1"/>
          </p:cNvSpPr>
          <p:nvPr>
            <p:ph type="sldNum" sz="quarter" idx="12"/>
          </p:nvPr>
        </p:nvSpPr>
        <p:spPr/>
        <p:txBody>
          <a:bodyPr/>
          <a:lstStyle/>
          <a:p>
            <a:fld id="{1B08F655-D8ED-4A14-891F-46240A4B4758}" type="slidenum">
              <a:rPr lang="en-US" smtClean="0"/>
              <a:t>‹#›</a:t>
            </a:fld>
            <a:endParaRPr lang="en-US"/>
          </a:p>
        </p:txBody>
      </p:sp>
    </p:spTree>
    <p:extLst>
      <p:ext uri="{BB962C8B-B14F-4D97-AF65-F5344CB8AC3E}">
        <p14:creationId xmlns:p14="http://schemas.microsoft.com/office/powerpoint/2010/main" val="1986075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E0614-12D2-20CF-4A42-79D25C36DC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E22CFE-E032-5FCF-42BE-0D46422A30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3FB9F92-BCAF-2FEA-9656-22420F5731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FAEECE-AF8E-36BE-257E-6837E2D49AD6}"/>
              </a:ext>
            </a:extLst>
          </p:cNvPr>
          <p:cNvSpPr>
            <a:spLocks noGrp="1"/>
          </p:cNvSpPr>
          <p:nvPr>
            <p:ph type="dt" sz="half" idx="10"/>
          </p:nvPr>
        </p:nvSpPr>
        <p:spPr/>
        <p:txBody>
          <a:bodyPr/>
          <a:lstStyle/>
          <a:p>
            <a:fld id="{4141FF87-CD5D-4B9F-B61A-A0FB3FF3DE0C}" type="datetimeFigureOut">
              <a:rPr lang="en-US" smtClean="0"/>
              <a:t>11/25/2025</a:t>
            </a:fld>
            <a:endParaRPr lang="en-US"/>
          </a:p>
        </p:txBody>
      </p:sp>
      <p:sp>
        <p:nvSpPr>
          <p:cNvPr id="6" name="Footer Placeholder 5">
            <a:extLst>
              <a:ext uri="{FF2B5EF4-FFF2-40B4-BE49-F238E27FC236}">
                <a16:creationId xmlns:a16="http://schemas.microsoft.com/office/drawing/2014/main" id="{62EB79BE-DABF-6CCB-AFAD-3CB59F770B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F2D4F3-7D97-902E-6E44-A219A3C7C942}"/>
              </a:ext>
            </a:extLst>
          </p:cNvPr>
          <p:cNvSpPr>
            <a:spLocks noGrp="1"/>
          </p:cNvSpPr>
          <p:nvPr>
            <p:ph type="sldNum" sz="quarter" idx="12"/>
          </p:nvPr>
        </p:nvSpPr>
        <p:spPr/>
        <p:txBody>
          <a:bodyPr/>
          <a:lstStyle/>
          <a:p>
            <a:fld id="{1B08F655-D8ED-4A14-891F-46240A4B4758}" type="slidenum">
              <a:rPr lang="en-US" smtClean="0"/>
              <a:t>‹#›</a:t>
            </a:fld>
            <a:endParaRPr lang="en-US"/>
          </a:p>
        </p:txBody>
      </p:sp>
    </p:spTree>
    <p:extLst>
      <p:ext uri="{BB962C8B-B14F-4D97-AF65-F5344CB8AC3E}">
        <p14:creationId xmlns:p14="http://schemas.microsoft.com/office/powerpoint/2010/main" val="1065381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17FD95-DF7A-C9CC-2195-6DCCA01E1D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0AEEA0-ECDB-9677-ECF7-C67CE61D4D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5CC645-051C-8DF4-1285-78A11B9174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141FF87-CD5D-4B9F-B61A-A0FB3FF3DE0C}" type="datetimeFigureOut">
              <a:rPr lang="en-US" smtClean="0"/>
              <a:t>11/25/2025</a:t>
            </a:fld>
            <a:endParaRPr lang="en-US"/>
          </a:p>
        </p:txBody>
      </p:sp>
      <p:sp>
        <p:nvSpPr>
          <p:cNvPr id="5" name="Footer Placeholder 4">
            <a:extLst>
              <a:ext uri="{FF2B5EF4-FFF2-40B4-BE49-F238E27FC236}">
                <a16:creationId xmlns:a16="http://schemas.microsoft.com/office/drawing/2014/main" id="{AA8B53DB-AB2E-4222-C91C-982D3C605A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910722A-D382-0B37-C151-A96C5DCC52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B08F655-D8ED-4A14-891F-46240A4B4758}" type="slidenum">
              <a:rPr lang="en-US" smtClean="0"/>
              <a:t>‹#›</a:t>
            </a:fld>
            <a:endParaRPr lang="en-US"/>
          </a:p>
        </p:txBody>
      </p:sp>
    </p:spTree>
    <p:extLst>
      <p:ext uri="{BB962C8B-B14F-4D97-AF65-F5344CB8AC3E}">
        <p14:creationId xmlns:p14="http://schemas.microsoft.com/office/powerpoint/2010/main" val="3139013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6.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logo of a helmet&#10;&#10;AI-generated content may be incorrect.">
            <a:extLst>
              <a:ext uri="{FF2B5EF4-FFF2-40B4-BE49-F238E27FC236}">
                <a16:creationId xmlns:a16="http://schemas.microsoft.com/office/drawing/2014/main" id="{49E35E24-4577-A01D-0536-E6643C2EF94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924128" y="1099226"/>
            <a:ext cx="5171871" cy="4426071"/>
          </a:xfrm>
          <a:prstGeom prst="rect">
            <a:avLst/>
          </a:prstGeom>
        </p:spPr>
      </p:pic>
      <p:pic>
        <p:nvPicPr>
          <p:cNvPr id="16" name="Content Placeholder 15" descr="A qr code with a helmet and stars&#10;&#10;AI-generated content may be incorrect.">
            <a:extLst>
              <a:ext uri="{FF2B5EF4-FFF2-40B4-BE49-F238E27FC236}">
                <a16:creationId xmlns:a16="http://schemas.microsoft.com/office/drawing/2014/main" id="{47180A7D-C0BE-CC21-BE8D-5A2C74FF9CD6}"/>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635970" y="1152778"/>
            <a:ext cx="4351338" cy="4552444"/>
          </a:xfrm>
        </p:spPr>
      </p:pic>
    </p:spTree>
    <p:extLst>
      <p:ext uri="{BB962C8B-B14F-4D97-AF65-F5344CB8AC3E}">
        <p14:creationId xmlns:p14="http://schemas.microsoft.com/office/powerpoint/2010/main" val="3601928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7">
          <a:extLst>
            <a:ext uri="{FF2B5EF4-FFF2-40B4-BE49-F238E27FC236}">
              <a16:creationId xmlns:a16="http://schemas.microsoft.com/office/drawing/2014/main" id="{AFC2216B-F5CB-9FD6-B974-78F285DA4B0F}"/>
            </a:ext>
          </a:extLst>
        </p:cNvPr>
        <p:cNvGrpSpPr/>
        <p:nvPr/>
      </p:nvGrpSpPr>
      <p:grpSpPr>
        <a:xfrm>
          <a:off x="0" y="0"/>
          <a:ext cx="0" cy="0"/>
          <a:chOff x="0" y="0"/>
          <a:chExt cx="0" cy="0"/>
        </a:xfrm>
      </p:grpSpPr>
      <p:sp>
        <p:nvSpPr>
          <p:cNvPr id="118" name="Google Shape;118;p6">
            <a:extLst>
              <a:ext uri="{FF2B5EF4-FFF2-40B4-BE49-F238E27FC236}">
                <a16:creationId xmlns:a16="http://schemas.microsoft.com/office/drawing/2014/main" id="{AB309FF9-2717-BFD4-7AD4-FEC5C8A0037A}"/>
              </a:ext>
            </a:extLst>
          </p:cNvPr>
          <p:cNvSpPr txBox="1">
            <a:spLocks noGrp="1"/>
          </p:cNvSpPr>
          <p:nvPr>
            <p:ph type="title"/>
          </p:nvPr>
        </p:nvSpPr>
        <p:spPr>
          <a:xfrm>
            <a:off x="38099" y="83125"/>
            <a:ext cx="12115800" cy="659155"/>
          </a:xfrm>
          <a:prstGeom prst="rect">
            <a:avLst/>
          </a:prstGeom>
          <a:noFill/>
          <a:ln>
            <a:noFill/>
          </a:ln>
        </p:spPr>
        <p:txBody>
          <a:bodyPr spcFirstLastPara="1" wrap="square" lIns="0" tIns="12700" rIns="0" bIns="0" anchor="t" anchorCtr="0">
            <a:spAutoFit/>
          </a:bodyPr>
          <a:lstStyle/>
          <a:p>
            <a:pPr marL="12700" lvl="0" indent="0" algn="ctr" rtl="0">
              <a:lnSpc>
                <a:spcPct val="100000"/>
              </a:lnSpc>
              <a:spcBef>
                <a:spcPts val="0"/>
              </a:spcBef>
              <a:spcAft>
                <a:spcPts val="0"/>
              </a:spcAft>
              <a:buNone/>
            </a:pPr>
            <a:r>
              <a:rPr lang="en-US" sz="4200" b="1">
                <a:solidFill>
                  <a:schemeClr val="dk2"/>
                </a:solidFill>
                <a:latin typeface="Trebuchet MS"/>
                <a:ea typeface="Trebuchet MS"/>
                <a:cs typeface="Trebuchet MS"/>
                <a:sym typeface="Trebuchet MS"/>
              </a:rPr>
              <a:t>Integrated Base Solution - Concept</a:t>
            </a:r>
            <a:endParaRPr sz="4200">
              <a:solidFill>
                <a:schemeClr val="dk2"/>
              </a:solidFill>
              <a:latin typeface="Trebuchet MS"/>
              <a:ea typeface="Trebuchet MS"/>
              <a:cs typeface="Trebuchet MS"/>
              <a:sym typeface="Trebuchet MS"/>
            </a:endParaRPr>
          </a:p>
        </p:txBody>
      </p:sp>
      <p:pic>
        <p:nvPicPr>
          <p:cNvPr id="4" name="Picture 3">
            <a:extLst>
              <a:ext uri="{FF2B5EF4-FFF2-40B4-BE49-F238E27FC236}">
                <a16:creationId xmlns:a16="http://schemas.microsoft.com/office/drawing/2014/main" id="{77369365-9DD3-522D-AF0F-3EFE5C4D6560}"/>
              </a:ext>
            </a:extLst>
          </p:cNvPr>
          <p:cNvPicPr>
            <a:picLocks noChangeAspect="1"/>
          </p:cNvPicPr>
          <p:nvPr/>
        </p:nvPicPr>
        <p:blipFill>
          <a:blip r:embed="rId3"/>
          <a:stretch>
            <a:fillRect/>
          </a:stretch>
        </p:blipFill>
        <p:spPr>
          <a:xfrm>
            <a:off x="1539533" y="947721"/>
            <a:ext cx="9112933" cy="4789442"/>
          </a:xfrm>
          <a:prstGeom prst="rect">
            <a:avLst/>
          </a:prstGeom>
          <a:ln>
            <a:solidFill>
              <a:schemeClr val="bg2"/>
            </a:solidFill>
          </a:ln>
        </p:spPr>
      </p:pic>
    </p:spTree>
    <p:extLst>
      <p:ext uri="{BB962C8B-B14F-4D97-AF65-F5344CB8AC3E}">
        <p14:creationId xmlns:p14="http://schemas.microsoft.com/office/powerpoint/2010/main" val="1142123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7">
          <a:extLst>
            <a:ext uri="{FF2B5EF4-FFF2-40B4-BE49-F238E27FC236}">
              <a16:creationId xmlns:a16="http://schemas.microsoft.com/office/drawing/2014/main" id="{4C62081A-2465-31BB-3E31-1FC88960F530}"/>
            </a:ext>
          </a:extLst>
        </p:cNvPr>
        <p:cNvGrpSpPr/>
        <p:nvPr/>
      </p:nvGrpSpPr>
      <p:grpSpPr>
        <a:xfrm>
          <a:off x="0" y="0"/>
          <a:ext cx="0" cy="0"/>
          <a:chOff x="0" y="0"/>
          <a:chExt cx="0" cy="0"/>
        </a:xfrm>
      </p:grpSpPr>
      <p:sp>
        <p:nvSpPr>
          <p:cNvPr id="118" name="Google Shape;118;p6">
            <a:extLst>
              <a:ext uri="{FF2B5EF4-FFF2-40B4-BE49-F238E27FC236}">
                <a16:creationId xmlns:a16="http://schemas.microsoft.com/office/drawing/2014/main" id="{E436259D-C0EC-1C56-E677-96BFB002BC34}"/>
              </a:ext>
            </a:extLst>
          </p:cNvPr>
          <p:cNvSpPr txBox="1">
            <a:spLocks noGrp="1"/>
          </p:cNvSpPr>
          <p:nvPr>
            <p:ph type="title"/>
          </p:nvPr>
        </p:nvSpPr>
        <p:spPr>
          <a:xfrm>
            <a:off x="38100" y="153882"/>
            <a:ext cx="12115800" cy="659155"/>
          </a:xfrm>
          <a:prstGeom prst="rect">
            <a:avLst/>
          </a:prstGeom>
          <a:noFill/>
          <a:ln>
            <a:noFill/>
          </a:ln>
        </p:spPr>
        <p:txBody>
          <a:bodyPr spcFirstLastPara="1" wrap="square" lIns="0" tIns="12700" rIns="0" bIns="0" anchor="t" anchorCtr="0">
            <a:spAutoFit/>
          </a:bodyPr>
          <a:lstStyle/>
          <a:p>
            <a:pPr marL="12700" lvl="0" indent="0" algn="ctr" rtl="0">
              <a:lnSpc>
                <a:spcPct val="100000"/>
              </a:lnSpc>
              <a:spcBef>
                <a:spcPts val="0"/>
              </a:spcBef>
              <a:spcAft>
                <a:spcPts val="0"/>
              </a:spcAft>
              <a:buNone/>
            </a:pPr>
            <a:r>
              <a:rPr lang="en-US" sz="4200" b="1">
                <a:solidFill>
                  <a:schemeClr val="dk2"/>
                </a:solidFill>
                <a:latin typeface="Trebuchet MS"/>
                <a:ea typeface="Trebuchet MS"/>
                <a:cs typeface="Trebuchet MS"/>
                <a:sym typeface="Trebuchet MS"/>
              </a:rPr>
              <a:t>Integrated Base Solution - Concept</a:t>
            </a:r>
            <a:endParaRPr sz="4200">
              <a:solidFill>
                <a:schemeClr val="dk2"/>
              </a:solidFill>
              <a:latin typeface="Trebuchet MS"/>
              <a:ea typeface="Trebuchet MS"/>
              <a:cs typeface="Trebuchet MS"/>
              <a:sym typeface="Trebuchet MS"/>
            </a:endParaRPr>
          </a:p>
        </p:txBody>
      </p:sp>
      <p:pic>
        <p:nvPicPr>
          <p:cNvPr id="5" name="Picture 4">
            <a:extLst>
              <a:ext uri="{FF2B5EF4-FFF2-40B4-BE49-F238E27FC236}">
                <a16:creationId xmlns:a16="http://schemas.microsoft.com/office/drawing/2014/main" id="{A4B0DB9E-A09B-EC1D-BF66-2A781EDBA618}"/>
              </a:ext>
            </a:extLst>
          </p:cNvPr>
          <p:cNvPicPr>
            <a:picLocks noChangeAspect="1"/>
          </p:cNvPicPr>
          <p:nvPr/>
        </p:nvPicPr>
        <p:blipFill>
          <a:blip r:embed="rId3"/>
          <a:stretch>
            <a:fillRect/>
          </a:stretch>
        </p:blipFill>
        <p:spPr>
          <a:xfrm>
            <a:off x="2154724" y="1031806"/>
            <a:ext cx="8053494" cy="4794388"/>
          </a:xfrm>
          <a:prstGeom prst="rect">
            <a:avLst/>
          </a:prstGeom>
          <a:ln>
            <a:solidFill>
              <a:schemeClr val="bg2"/>
            </a:solidFill>
          </a:ln>
        </p:spPr>
      </p:pic>
    </p:spTree>
    <p:extLst>
      <p:ext uri="{BB962C8B-B14F-4D97-AF65-F5344CB8AC3E}">
        <p14:creationId xmlns:p14="http://schemas.microsoft.com/office/powerpoint/2010/main" val="1108967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Shape 90">
          <a:extLst>
            <a:ext uri="{FF2B5EF4-FFF2-40B4-BE49-F238E27FC236}">
              <a16:creationId xmlns:a16="http://schemas.microsoft.com/office/drawing/2014/main" id="{42B32EF5-B6B0-DEA7-A76F-7C065E7E8E50}"/>
            </a:ext>
          </a:extLst>
        </p:cNvPr>
        <p:cNvGrpSpPr/>
        <p:nvPr/>
      </p:nvGrpSpPr>
      <p:grpSpPr>
        <a:xfrm>
          <a:off x="0" y="0"/>
          <a:ext cx="0" cy="0"/>
          <a:chOff x="0" y="0"/>
          <a:chExt cx="0" cy="0"/>
        </a:xfrm>
      </p:grpSpPr>
      <p:sp>
        <p:nvSpPr>
          <p:cNvPr id="91" name="Google Shape;91;p4">
            <a:extLst>
              <a:ext uri="{FF2B5EF4-FFF2-40B4-BE49-F238E27FC236}">
                <a16:creationId xmlns:a16="http://schemas.microsoft.com/office/drawing/2014/main" id="{3072B3C6-C7A1-818D-7E55-81103B1D6A72}"/>
              </a:ext>
            </a:extLst>
          </p:cNvPr>
          <p:cNvSpPr txBox="1">
            <a:spLocks noGrp="1"/>
          </p:cNvSpPr>
          <p:nvPr>
            <p:ph type="title"/>
          </p:nvPr>
        </p:nvSpPr>
        <p:spPr>
          <a:xfrm>
            <a:off x="271728" y="100194"/>
            <a:ext cx="11648543" cy="1305486"/>
          </a:xfrm>
          <a:prstGeom prst="rect">
            <a:avLst/>
          </a:prstGeom>
          <a:noFill/>
          <a:ln>
            <a:noFill/>
          </a:ln>
        </p:spPr>
        <p:txBody>
          <a:bodyPr spcFirstLastPara="1" wrap="square" lIns="0" tIns="12700" rIns="0" bIns="0" anchor="t" anchorCtr="0">
            <a:spAutoFit/>
          </a:bodyPr>
          <a:lstStyle/>
          <a:p>
            <a:pPr marL="12700" lvl="0" indent="0" algn="ctr" rtl="0">
              <a:lnSpc>
                <a:spcPct val="100000"/>
              </a:lnSpc>
              <a:spcBef>
                <a:spcPts val="0"/>
              </a:spcBef>
              <a:spcAft>
                <a:spcPts val="0"/>
              </a:spcAft>
              <a:buNone/>
            </a:pPr>
            <a:r>
              <a:rPr lang="en-US" sz="4200" b="1">
                <a:solidFill>
                  <a:schemeClr val="dk2"/>
                </a:solidFill>
              </a:rPr>
              <a:t>Chiller Performance Comparison</a:t>
            </a:r>
            <a:br>
              <a:rPr lang="en-US" sz="4200" b="1">
                <a:solidFill>
                  <a:schemeClr val="dk2"/>
                </a:solidFill>
              </a:rPr>
            </a:br>
            <a:r>
              <a:rPr lang="en-US" sz="4200" b="1">
                <a:solidFill>
                  <a:schemeClr val="dk2"/>
                </a:solidFill>
              </a:rPr>
              <a:t>Screw Chillers  - Variable Ambient Conditions</a:t>
            </a:r>
            <a:r>
              <a:rPr lang="en-US" sz="3200" b="1" i="1">
                <a:solidFill>
                  <a:schemeClr val="dk2"/>
                </a:solidFill>
              </a:rPr>
              <a:t> </a:t>
            </a:r>
            <a:endParaRPr sz="4200" b="1" i="1">
              <a:solidFill>
                <a:schemeClr val="dk2"/>
              </a:solidFill>
            </a:endParaRPr>
          </a:p>
        </p:txBody>
      </p:sp>
      <p:sp>
        <p:nvSpPr>
          <p:cNvPr id="3" name="Rectangle 1">
            <a:extLst>
              <a:ext uri="{FF2B5EF4-FFF2-40B4-BE49-F238E27FC236}">
                <a16:creationId xmlns:a16="http://schemas.microsoft.com/office/drawing/2014/main" id="{1F06A323-5AF0-9034-7AEA-3FDA0B5A442E}"/>
              </a:ext>
            </a:extLst>
          </p:cNvPr>
          <p:cNvSpPr>
            <a:spLocks noChangeArrowheads="1"/>
          </p:cNvSpPr>
          <p:nvPr/>
        </p:nvSpPr>
        <p:spPr bwMode="auto">
          <a:xfrm>
            <a:off x="5486400" y="17573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b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p:txBody>
      </p:sp>
      <p:sp>
        <p:nvSpPr>
          <p:cNvPr id="6" name="TextBox 5">
            <a:extLst>
              <a:ext uri="{FF2B5EF4-FFF2-40B4-BE49-F238E27FC236}">
                <a16:creationId xmlns:a16="http://schemas.microsoft.com/office/drawing/2014/main" id="{9B6EF0EA-49C6-D8C3-9CAD-9CAA0E22E792}"/>
              </a:ext>
            </a:extLst>
          </p:cNvPr>
          <p:cNvSpPr txBox="1"/>
          <p:nvPr/>
        </p:nvSpPr>
        <p:spPr>
          <a:xfrm>
            <a:off x="1841034" y="1512486"/>
            <a:ext cx="28085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1F497D"/>
                </a:solidFill>
                <a:effectLst/>
                <a:uLnTx/>
                <a:uFillTx/>
                <a:latin typeface="Trebuchet MS" panose="020B0603020202020204" pitchFamily="34" charset="0"/>
                <a:cs typeface="Arial"/>
                <a:sym typeface="Arial"/>
              </a:rPr>
              <a:t>120 Degrees Ambient</a:t>
            </a:r>
          </a:p>
        </p:txBody>
      </p:sp>
      <p:pic>
        <p:nvPicPr>
          <p:cNvPr id="8" name="Picture 7">
            <a:extLst>
              <a:ext uri="{FF2B5EF4-FFF2-40B4-BE49-F238E27FC236}">
                <a16:creationId xmlns:a16="http://schemas.microsoft.com/office/drawing/2014/main" id="{BDB5BE30-F46C-2191-62BC-13C81CDDCEAC}"/>
              </a:ext>
            </a:extLst>
          </p:cNvPr>
          <p:cNvPicPr>
            <a:picLocks noChangeAspect="1"/>
          </p:cNvPicPr>
          <p:nvPr/>
        </p:nvPicPr>
        <p:blipFill>
          <a:blip r:embed="rId3"/>
          <a:stretch>
            <a:fillRect/>
          </a:stretch>
        </p:blipFill>
        <p:spPr>
          <a:xfrm>
            <a:off x="262614" y="4125071"/>
            <a:ext cx="5965356" cy="1416431"/>
          </a:xfrm>
          <a:custGeom>
            <a:avLst/>
            <a:gdLst>
              <a:gd name="connsiteX0" fmla="*/ 0 w 5965356"/>
              <a:gd name="connsiteY0" fmla="*/ 0 h 1416431"/>
              <a:gd name="connsiteX1" fmla="*/ 715843 w 5965356"/>
              <a:gd name="connsiteY1" fmla="*/ 0 h 1416431"/>
              <a:gd name="connsiteX2" fmla="*/ 1252725 w 5965356"/>
              <a:gd name="connsiteY2" fmla="*/ 0 h 1416431"/>
              <a:gd name="connsiteX3" fmla="*/ 1968567 w 5965356"/>
              <a:gd name="connsiteY3" fmla="*/ 0 h 1416431"/>
              <a:gd name="connsiteX4" fmla="*/ 2386142 w 5965356"/>
              <a:gd name="connsiteY4" fmla="*/ 0 h 1416431"/>
              <a:gd name="connsiteX5" fmla="*/ 2982678 w 5965356"/>
              <a:gd name="connsiteY5" fmla="*/ 0 h 1416431"/>
              <a:gd name="connsiteX6" fmla="*/ 3400253 w 5965356"/>
              <a:gd name="connsiteY6" fmla="*/ 0 h 1416431"/>
              <a:gd name="connsiteX7" fmla="*/ 3937135 w 5965356"/>
              <a:gd name="connsiteY7" fmla="*/ 0 h 1416431"/>
              <a:gd name="connsiteX8" fmla="*/ 4354710 w 5965356"/>
              <a:gd name="connsiteY8" fmla="*/ 0 h 1416431"/>
              <a:gd name="connsiteX9" fmla="*/ 4891592 w 5965356"/>
              <a:gd name="connsiteY9" fmla="*/ 0 h 1416431"/>
              <a:gd name="connsiteX10" fmla="*/ 5368820 w 5965356"/>
              <a:gd name="connsiteY10" fmla="*/ 0 h 1416431"/>
              <a:gd name="connsiteX11" fmla="*/ 5965356 w 5965356"/>
              <a:gd name="connsiteY11" fmla="*/ 0 h 1416431"/>
              <a:gd name="connsiteX12" fmla="*/ 5965356 w 5965356"/>
              <a:gd name="connsiteY12" fmla="*/ 457979 h 1416431"/>
              <a:gd name="connsiteX13" fmla="*/ 5965356 w 5965356"/>
              <a:gd name="connsiteY13" fmla="*/ 887630 h 1416431"/>
              <a:gd name="connsiteX14" fmla="*/ 5965356 w 5965356"/>
              <a:gd name="connsiteY14" fmla="*/ 1416431 h 1416431"/>
              <a:gd name="connsiteX15" fmla="*/ 5309167 w 5965356"/>
              <a:gd name="connsiteY15" fmla="*/ 1416431 h 1416431"/>
              <a:gd name="connsiteX16" fmla="*/ 4891592 w 5965356"/>
              <a:gd name="connsiteY16" fmla="*/ 1416431 h 1416431"/>
              <a:gd name="connsiteX17" fmla="*/ 4414363 w 5965356"/>
              <a:gd name="connsiteY17" fmla="*/ 1416431 h 1416431"/>
              <a:gd name="connsiteX18" fmla="*/ 3937135 w 5965356"/>
              <a:gd name="connsiteY18" fmla="*/ 1416431 h 1416431"/>
              <a:gd name="connsiteX19" fmla="*/ 3280946 w 5965356"/>
              <a:gd name="connsiteY19" fmla="*/ 1416431 h 1416431"/>
              <a:gd name="connsiteX20" fmla="*/ 2863371 w 5965356"/>
              <a:gd name="connsiteY20" fmla="*/ 1416431 h 1416431"/>
              <a:gd name="connsiteX21" fmla="*/ 2147528 w 5965356"/>
              <a:gd name="connsiteY21" fmla="*/ 1416431 h 1416431"/>
              <a:gd name="connsiteX22" fmla="*/ 1610646 w 5965356"/>
              <a:gd name="connsiteY22" fmla="*/ 1416431 h 1416431"/>
              <a:gd name="connsiteX23" fmla="*/ 1193071 w 5965356"/>
              <a:gd name="connsiteY23" fmla="*/ 1416431 h 1416431"/>
              <a:gd name="connsiteX24" fmla="*/ 775496 w 5965356"/>
              <a:gd name="connsiteY24" fmla="*/ 1416431 h 1416431"/>
              <a:gd name="connsiteX25" fmla="*/ 0 w 5965356"/>
              <a:gd name="connsiteY25" fmla="*/ 1416431 h 1416431"/>
              <a:gd name="connsiteX26" fmla="*/ 0 w 5965356"/>
              <a:gd name="connsiteY26" fmla="*/ 915959 h 1416431"/>
              <a:gd name="connsiteX27" fmla="*/ 0 w 5965356"/>
              <a:gd name="connsiteY27" fmla="*/ 429651 h 1416431"/>
              <a:gd name="connsiteX28" fmla="*/ 0 w 5965356"/>
              <a:gd name="connsiteY28" fmla="*/ 0 h 14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65356" h="1416431" fill="none" extrusionOk="0">
                <a:moveTo>
                  <a:pt x="0" y="0"/>
                </a:moveTo>
                <a:cubicBezTo>
                  <a:pt x="233683" y="-44800"/>
                  <a:pt x="386205" y="1296"/>
                  <a:pt x="715843" y="0"/>
                </a:cubicBezTo>
                <a:cubicBezTo>
                  <a:pt x="1045481" y="-1296"/>
                  <a:pt x="1139753" y="21888"/>
                  <a:pt x="1252725" y="0"/>
                </a:cubicBezTo>
                <a:cubicBezTo>
                  <a:pt x="1365697" y="-21888"/>
                  <a:pt x="1759468" y="84989"/>
                  <a:pt x="1968567" y="0"/>
                </a:cubicBezTo>
                <a:cubicBezTo>
                  <a:pt x="2177666" y="-84989"/>
                  <a:pt x="2280736" y="11626"/>
                  <a:pt x="2386142" y="0"/>
                </a:cubicBezTo>
                <a:cubicBezTo>
                  <a:pt x="2491549" y="-11626"/>
                  <a:pt x="2700140" y="17203"/>
                  <a:pt x="2982678" y="0"/>
                </a:cubicBezTo>
                <a:cubicBezTo>
                  <a:pt x="3265216" y="-17203"/>
                  <a:pt x="3218289" y="30341"/>
                  <a:pt x="3400253" y="0"/>
                </a:cubicBezTo>
                <a:cubicBezTo>
                  <a:pt x="3582218" y="-30341"/>
                  <a:pt x="3746570" y="14779"/>
                  <a:pt x="3937135" y="0"/>
                </a:cubicBezTo>
                <a:cubicBezTo>
                  <a:pt x="4127700" y="-14779"/>
                  <a:pt x="4235926" y="12430"/>
                  <a:pt x="4354710" y="0"/>
                </a:cubicBezTo>
                <a:cubicBezTo>
                  <a:pt x="4473494" y="-12430"/>
                  <a:pt x="4762152" y="59637"/>
                  <a:pt x="4891592" y="0"/>
                </a:cubicBezTo>
                <a:cubicBezTo>
                  <a:pt x="5021032" y="-59637"/>
                  <a:pt x="5214991" y="25482"/>
                  <a:pt x="5368820" y="0"/>
                </a:cubicBezTo>
                <a:cubicBezTo>
                  <a:pt x="5522649" y="-25482"/>
                  <a:pt x="5828511" y="38973"/>
                  <a:pt x="5965356" y="0"/>
                </a:cubicBezTo>
                <a:cubicBezTo>
                  <a:pt x="5999373" y="109584"/>
                  <a:pt x="5930516" y="307259"/>
                  <a:pt x="5965356" y="457979"/>
                </a:cubicBezTo>
                <a:cubicBezTo>
                  <a:pt x="6000196" y="608699"/>
                  <a:pt x="5920312" y="715500"/>
                  <a:pt x="5965356" y="887630"/>
                </a:cubicBezTo>
                <a:cubicBezTo>
                  <a:pt x="6010400" y="1059760"/>
                  <a:pt x="5957426" y="1286516"/>
                  <a:pt x="5965356" y="1416431"/>
                </a:cubicBezTo>
                <a:cubicBezTo>
                  <a:pt x="5703254" y="1486658"/>
                  <a:pt x="5442201" y="1403142"/>
                  <a:pt x="5309167" y="1416431"/>
                </a:cubicBezTo>
                <a:cubicBezTo>
                  <a:pt x="5176133" y="1429720"/>
                  <a:pt x="5050801" y="1369406"/>
                  <a:pt x="4891592" y="1416431"/>
                </a:cubicBezTo>
                <a:cubicBezTo>
                  <a:pt x="4732384" y="1463456"/>
                  <a:pt x="4555206" y="1406917"/>
                  <a:pt x="4414363" y="1416431"/>
                </a:cubicBezTo>
                <a:cubicBezTo>
                  <a:pt x="4273520" y="1425945"/>
                  <a:pt x="4160936" y="1371259"/>
                  <a:pt x="3937135" y="1416431"/>
                </a:cubicBezTo>
                <a:cubicBezTo>
                  <a:pt x="3713334" y="1461603"/>
                  <a:pt x="3525371" y="1394551"/>
                  <a:pt x="3280946" y="1416431"/>
                </a:cubicBezTo>
                <a:cubicBezTo>
                  <a:pt x="3036521" y="1438311"/>
                  <a:pt x="3019964" y="1387924"/>
                  <a:pt x="2863371" y="1416431"/>
                </a:cubicBezTo>
                <a:cubicBezTo>
                  <a:pt x="2706778" y="1444938"/>
                  <a:pt x="2493521" y="1394908"/>
                  <a:pt x="2147528" y="1416431"/>
                </a:cubicBezTo>
                <a:cubicBezTo>
                  <a:pt x="1801535" y="1437954"/>
                  <a:pt x="1759805" y="1403968"/>
                  <a:pt x="1610646" y="1416431"/>
                </a:cubicBezTo>
                <a:cubicBezTo>
                  <a:pt x="1461487" y="1428894"/>
                  <a:pt x="1371470" y="1376503"/>
                  <a:pt x="1193071" y="1416431"/>
                </a:cubicBezTo>
                <a:cubicBezTo>
                  <a:pt x="1014673" y="1456359"/>
                  <a:pt x="921106" y="1407945"/>
                  <a:pt x="775496" y="1416431"/>
                </a:cubicBezTo>
                <a:cubicBezTo>
                  <a:pt x="629886" y="1424917"/>
                  <a:pt x="340238" y="1405079"/>
                  <a:pt x="0" y="1416431"/>
                </a:cubicBezTo>
                <a:cubicBezTo>
                  <a:pt x="-8963" y="1172938"/>
                  <a:pt x="37331" y="1132928"/>
                  <a:pt x="0" y="915959"/>
                </a:cubicBezTo>
                <a:cubicBezTo>
                  <a:pt x="-37331" y="698990"/>
                  <a:pt x="12728" y="597521"/>
                  <a:pt x="0" y="429651"/>
                </a:cubicBezTo>
                <a:cubicBezTo>
                  <a:pt x="-12728" y="261781"/>
                  <a:pt x="46952" y="195928"/>
                  <a:pt x="0" y="0"/>
                </a:cubicBezTo>
                <a:close/>
              </a:path>
              <a:path w="5965356" h="1416431" stroke="0" extrusionOk="0">
                <a:moveTo>
                  <a:pt x="0" y="0"/>
                </a:moveTo>
                <a:cubicBezTo>
                  <a:pt x="287587" y="-5666"/>
                  <a:pt x="447749" y="41991"/>
                  <a:pt x="596536" y="0"/>
                </a:cubicBezTo>
                <a:cubicBezTo>
                  <a:pt x="745323" y="-41991"/>
                  <a:pt x="980808" y="43047"/>
                  <a:pt x="1133418" y="0"/>
                </a:cubicBezTo>
                <a:cubicBezTo>
                  <a:pt x="1286028" y="-43047"/>
                  <a:pt x="1463003" y="7308"/>
                  <a:pt x="1610646" y="0"/>
                </a:cubicBezTo>
                <a:cubicBezTo>
                  <a:pt x="1758289" y="-7308"/>
                  <a:pt x="1897918" y="36113"/>
                  <a:pt x="2087875" y="0"/>
                </a:cubicBezTo>
                <a:cubicBezTo>
                  <a:pt x="2277832" y="-36113"/>
                  <a:pt x="2507931" y="23326"/>
                  <a:pt x="2624757" y="0"/>
                </a:cubicBezTo>
                <a:cubicBezTo>
                  <a:pt x="2741583" y="-23326"/>
                  <a:pt x="2972359" y="16825"/>
                  <a:pt x="3161639" y="0"/>
                </a:cubicBezTo>
                <a:cubicBezTo>
                  <a:pt x="3350919" y="-16825"/>
                  <a:pt x="3490356" y="27749"/>
                  <a:pt x="3758174" y="0"/>
                </a:cubicBezTo>
                <a:cubicBezTo>
                  <a:pt x="4025992" y="-27749"/>
                  <a:pt x="4001061" y="21195"/>
                  <a:pt x="4235403" y="0"/>
                </a:cubicBezTo>
                <a:cubicBezTo>
                  <a:pt x="4469745" y="-21195"/>
                  <a:pt x="4661208" y="45401"/>
                  <a:pt x="4772285" y="0"/>
                </a:cubicBezTo>
                <a:cubicBezTo>
                  <a:pt x="4883362" y="-45401"/>
                  <a:pt x="5102048" y="67390"/>
                  <a:pt x="5368820" y="0"/>
                </a:cubicBezTo>
                <a:cubicBezTo>
                  <a:pt x="5635593" y="-67390"/>
                  <a:pt x="5813429" y="58332"/>
                  <a:pt x="5965356" y="0"/>
                </a:cubicBezTo>
                <a:cubicBezTo>
                  <a:pt x="5986246" y="120694"/>
                  <a:pt x="5920977" y="332304"/>
                  <a:pt x="5965356" y="443815"/>
                </a:cubicBezTo>
                <a:cubicBezTo>
                  <a:pt x="6009735" y="555327"/>
                  <a:pt x="5927722" y="740638"/>
                  <a:pt x="5965356" y="901794"/>
                </a:cubicBezTo>
                <a:cubicBezTo>
                  <a:pt x="6002990" y="1062950"/>
                  <a:pt x="5931126" y="1168850"/>
                  <a:pt x="5965356" y="1416431"/>
                </a:cubicBezTo>
                <a:cubicBezTo>
                  <a:pt x="5761582" y="1450754"/>
                  <a:pt x="5638811" y="1363077"/>
                  <a:pt x="5428474" y="1416431"/>
                </a:cubicBezTo>
                <a:cubicBezTo>
                  <a:pt x="5218137" y="1469785"/>
                  <a:pt x="5036905" y="1405258"/>
                  <a:pt x="4831938" y="1416431"/>
                </a:cubicBezTo>
                <a:cubicBezTo>
                  <a:pt x="4626971" y="1427604"/>
                  <a:pt x="4295021" y="1413289"/>
                  <a:pt x="4116096" y="1416431"/>
                </a:cubicBezTo>
                <a:cubicBezTo>
                  <a:pt x="3937171" y="1419573"/>
                  <a:pt x="3659726" y="1374766"/>
                  <a:pt x="3400253" y="1416431"/>
                </a:cubicBezTo>
                <a:cubicBezTo>
                  <a:pt x="3140780" y="1458096"/>
                  <a:pt x="3014464" y="1390262"/>
                  <a:pt x="2803717" y="1416431"/>
                </a:cubicBezTo>
                <a:cubicBezTo>
                  <a:pt x="2592970" y="1442600"/>
                  <a:pt x="2506383" y="1383702"/>
                  <a:pt x="2266835" y="1416431"/>
                </a:cubicBezTo>
                <a:cubicBezTo>
                  <a:pt x="2027287" y="1449160"/>
                  <a:pt x="1969806" y="1384906"/>
                  <a:pt x="1729953" y="1416431"/>
                </a:cubicBezTo>
                <a:cubicBezTo>
                  <a:pt x="1490100" y="1447956"/>
                  <a:pt x="1361802" y="1383778"/>
                  <a:pt x="1133418" y="1416431"/>
                </a:cubicBezTo>
                <a:cubicBezTo>
                  <a:pt x="905035" y="1449084"/>
                  <a:pt x="849252" y="1375325"/>
                  <a:pt x="596536" y="1416431"/>
                </a:cubicBezTo>
                <a:cubicBezTo>
                  <a:pt x="343820" y="1457537"/>
                  <a:pt x="286353" y="1410583"/>
                  <a:pt x="0" y="1416431"/>
                </a:cubicBezTo>
                <a:cubicBezTo>
                  <a:pt x="-19744" y="1247785"/>
                  <a:pt x="12595" y="1161447"/>
                  <a:pt x="0" y="915959"/>
                </a:cubicBezTo>
                <a:cubicBezTo>
                  <a:pt x="-12595" y="670471"/>
                  <a:pt x="8402" y="669251"/>
                  <a:pt x="0" y="429651"/>
                </a:cubicBezTo>
                <a:cubicBezTo>
                  <a:pt x="-8402" y="190051"/>
                  <a:pt x="12939" y="105733"/>
                  <a:pt x="0" y="0"/>
                </a:cubicBezTo>
                <a:close/>
              </a:path>
            </a:pathLst>
          </a:custGeom>
          <a:ln>
            <a:solidFill>
              <a:schemeClr val="bg2"/>
            </a:solidFill>
            <a:extLst>
              <a:ext uri="{C807C97D-BFC1-408E-A445-0C87EB9F89A2}">
                <ask:lineSketchStyleProps xmlns:ask="http://schemas.microsoft.com/office/drawing/2018/sketchyshapes" sd="2252714771">
                  <a:prstGeom prst="rect">
                    <a:avLst/>
                  </a:prstGeom>
                  <ask:type>
                    <ask:lineSketchScribble/>
                  </ask:type>
                </ask:lineSketchStyleProps>
              </a:ext>
            </a:extLst>
          </a:ln>
        </p:spPr>
      </p:pic>
      <p:pic>
        <p:nvPicPr>
          <p:cNvPr id="10" name="Picture 9">
            <a:extLst>
              <a:ext uri="{FF2B5EF4-FFF2-40B4-BE49-F238E27FC236}">
                <a16:creationId xmlns:a16="http://schemas.microsoft.com/office/drawing/2014/main" id="{7253D7B0-455B-E18F-9A46-F1CE27EC6A0C}"/>
              </a:ext>
            </a:extLst>
          </p:cNvPr>
          <p:cNvPicPr>
            <a:picLocks noChangeAspect="1"/>
          </p:cNvPicPr>
          <p:nvPr/>
        </p:nvPicPr>
        <p:blipFill>
          <a:blip r:embed="rId4"/>
          <a:stretch>
            <a:fillRect/>
          </a:stretch>
        </p:blipFill>
        <p:spPr>
          <a:xfrm>
            <a:off x="271728" y="2019402"/>
            <a:ext cx="5965356" cy="1437109"/>
          </a:xfrm>
          <a:custGeom>
            <a:avLst/>
            <a:gdLst>
              <a:gd name="connsiteX0" fmla="*/ 0 w 5965356"/>
              <a:gd name="connsiteY0" fmla="*/ 0 h 1437109"/>
              <a:gd name="connsiteX1" fmla="*/ 417575 w 5965356"/>
              <a:gd name="connsiteY1" fmla="*/ 0 h 1437109"/>
              <a:gd name="connsiteX2" fmla="*/ 954457 w 5965356"/>
              <a:gd name="connsiteY2" fmla="*/ 0 h 1437109"/>
              <a:gd name="connsiteX3" fmla="*/ 1372032 w 5965356"/>
              <a:gd name="connsiteY3" fmla="*/ 0 h 1437109"/>
              <a:gd name="connsiteX4" fmla="*/ 1968567 w 5965356"/>
              <a:gd name="connsiteY4" fmla="*/ 0 h 1437109"/>
              <a:gd name="connsiteX5" fmla="*/ 2445796 w 5965356"/>
              <a:gd name="connsiteY5" fmla="*/ 0 h 1437109"/>
              <a:gd name="connsiteX6" fmla="*/ 3101985 w 5965356"/>
              <a:gd name="connsiteY6" fmla="*/ 0 h 1437109"/>
              <a:gd name="connsiteX7" fmla="*/ 3638867 w 5965356"/>
              <a:gd name="connsiteY7" fmla="*/ 0 h 1437109"/>
              <a:gd name="connsiteX8" fmla="*/ 4116096 w 5965356"/>
              <a:gd name="connsiteY8" fmla="*/ 0 h 1437109"/>
              <a:gd name="connsiteX9" fmla="*/ 4712631 w 5965356"/>
              <a:gd name="connsiteY9" fmla="*/ 0 h 1437109"/>
              <a:gd name="connsiteX10" fmla="*/ 5368820 w 5965356"/>
              <a:gd name="connsiteY10" fmla="*/ 0 h 1437109"/>
              <a:gd name="connsiteX11" fmla="*/ 5965356 w 5965356"/>
              <a:gd name="connsiteY11" fmla="*/ 0 h 1437109"/>
              <a:gd name="connsiteX12" fmla="*/ 5965356 w 5965356"/>
              <a:gd name="connsiteY12" fmla="*/ 435923 h 1437109"/>
              <a:gd name="connsiteX13" fmla="*/ 5965356 w 5965356"/>
              <a:gd name="connsiteY13" fmla="*/ 871846 h 1437109"/>
              <a:gd name="connsiteX14" fmla="*/ 5965356 w 5965356"/>
              <a:gd name="connsiteY14" fmla="*/ 1437109 h 1437109"/>
              <a:gd name="connsiteX15" fmla="*/ 5249513 w 5965356"/>
              <a:gd name="connsiteY15" fmla="*/ 1437109 h 1437109"/>
              <a:gd name="connsiteX16" fmla="*/ 4652978 w 5965356"/>
              <a:gd name="connsiteY16" fmla="*/ 1437109 h 1437109"/>
              <a:gd name="connsiteX17" fmla="*/ 4116096 w 5965356"/>
              <a:gd name="connsiteY17" fmla="*/ 1437109 h 1437109"/>
              <a:gd name="connsiteX18" fmla="*/ 3400253 w 5965356"/>
              <a:gd name="connsiteY18" fmla="*/ 1437109 h 1437109"/>
              <a:gd name="connsiteX19" fmla="*/ 2803717 w 5965356"/>
              <a:gd name="connsiteY19" fmla="*/ 1437109 h 1437109"/>
              <a:gd name="connsiteX20" fmla="*/ 2087875 w 5965356"/>
              <a:gd name="connsiteY20" fmla="*/ 1437109 h 1437109"/>
              <a:gd name="connsiteX21" fmla="*/ 1550993 w 5965356"/>
              <a:gd name="connsiteY21" fmla="*/ 1437109 h 1437109"/>
              <a:gd name="connsiteX22" fmla="*/ 835150 w 5965356"/>
              <a:gd name="connsiteY22" fmla="*/ 1437109 h 1437109"/>
              <a:gd name="connsiteX23" fmla="*/ 0 w 5965356"/>
              <a:gd name="connsiteY23" fmla="*/ 1437109 h 1437109"/>
              <a:gd name="connsiteX24" fmla="*/ 0 w 5965356"/>
              <a:gd name="connsiteY24" fmla="*/ 943702 h 1437109"/>
              <a:gd name="connsiteX25" fmla="*/ 0 w 5965356"/>
              <a:gd name="connsiteY25" fmla="*/ 479036 h 1437109"/>
              <a:gd name="connsiteX26" fmla="*/ 0 w 5965356"/>
              <a:gd name="connsiteY26" fmla="*/ 0 h 143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65356" h="1437109" fill="none" extrusionOk="0">
                <a:moveTo>
                  <a:pt x="0" y="0"/>
                </a:moveTo>
                <a:cubicBezTo>
                  <a:pt x="100546" y="-35728"/>
                  <a:pt x="211901" y="18250"/>
                  <a:pt x="417575" y="0"/>
                </a:cubicBezTo>
                <a:cubicBezTo>
                  <a:pt x="623249" y="-18250"/>
                  <a:pt x="691727" y="7757"/>
                  <a:pt x="954457" y="0"/>
                </a:cubicBezTo>
                <a:cubicBezTo>
                  <a:pt x="1217187" y="-7757"/>
                  <a:pt x="1228030" y="18533"/>
                  <a:pt x="1372032" y="0"/>
                </a:cubicBezTo>
                <a:cubicBezTo>
                  <a:pt x="1516035" y="-18533"/>
                  <a:pt x="1720670" y="42975"/>
                  <a:pt x="1968567" y="0"/>
                </a:cubicBezTo>
                <a:cubicBezTo>
                  <a:pt x="2216464" y="-42975"/>
                  <a:pt x="2322011" y="53620"/>
                  <a:pt x="2445796" y="0"/>
                </a:cubicBezTo>
                <a:cubicBezTo>
                  <a:pt x="2569581" y="-53620"/>
                  <a:pt x="2782900" y="55828"/>
                  <a:pt x="3101985" y="0"/>
                </a:cubicBezTo>
                <a:cubicBezTo>
                  <a:pt x="3421070" y="-55828"/>
                  <a:pt x="3437298" y="5830"/>
                  <a:pt x="3638867" y="0"/>
                </a:cubicBezTo>
                <a:cubicBezTo>
                  <a:pt x="3840436" y="-5830"/>
                  <a:pt x="3888168" y="1166"/>
                  <a:pt x="4116096" y="0"/>
                </a:cubicBezTo>
                <a:cubicBezTo>
                  <a:pt x="4344024" y="-1166"/>
                  <a:pt x="4460489" y="37763"/>
                  <a:pt x="4712631" y="0"/>
                </a:cubicBezTo>
                <a:cubicBezTo>
                  <a:pt x="4964773" y="-37763"/>
                  <a:pt x="5214793" y="5367"/>
                  <a:pt x="5368820" y="0"/>
                </a:cubicBezTo>
                <a:cubicBezTo>
                  <a:pt x="5522847" y="-5367"/>
                  <a:pt x="5740680" y="17260"/>
                  <a:pt x="5965356" y="0"/>
                </a:cubicBezTo>
                <a:cubicBezTo>
                  <a:pt x="5980440" y="119775"/>
                  <a:pt x="5937909" y="322053"/>
                  <a:pt x="5965356" y="435923"/>
                </a:cubicBezTo>
                <a:cubicBezTo>
                  <a:pt x="5992803" y="549793"/>
                  <a:pt x="5943385" y="779907"/>
                  <a:pt x="5965356" y="871846"/>
                </a:cubicBezTo>
                <a:cubicBezTo>
                  <a:pt x="5987327" y="963785"/>
                  <a:pt x="5934987" y="1181038"/>
                  <a:pt x="5965356" y="1437109"/>
                </a:cubicBezTo>
                <a:cubicBezTo>
                  <a:pt x="5804896" y="1453719"/>
                  <a:pt x="5601429" y="1424931"/>
                  <a:pt x="5249513" y="1437109"/>
                </a:cubicBezTo>
                <a:cubicBezTo>
                  <a:pt x="4897597" y="1449287"/>
                  <a:pt x="4913237" y="1383362"/>
                  <a:pt x="4652978" y="1437109"/>
                </a:cubicBezTo>
                <a:cubicBezTo>
                  <a:pt x="4392719" y="1490856"/>
                  <a:pt x="4344908" y="1423726"/>
                  <a:pt x="4116096" y="1437109"/>
                </a:cubicBezTo>
                <a:cubicBezTo>
                  <a:pt x="3887284" y="1450492"/>
                  <a:pt x="3721136" y="1429061"/>
                  <a:pt x="3400253" y="1437109"/>
                </a:cubicBezTo>
                <a:cubicBezTo>
                  <a:pt x="3079370" y="1445157"/>
                  <a:pt x="3099240" y="1373522"/>
                  <a:pt x="2803717" y="1437109"/>
                </a:cubicBezTo>
                <a:cubicBezTo>
                  <a:pt x="2508194" y="1500696"/>
                  <a:pt x="2288578" y="1403047"/>
                  <a:pt x="2087875" y="1437109"/>
                </a:cubicBezTo>
                <a:cubicBezTo>
                  <a:pt x="1887172" y="1471171"/>
                  <a:pt x="1693052" y="1381245"/>
                  <a:pt x="1550993" y="1437109"/>
                </a:cubicBezTo>
                <a:cubicBezTo>
                  <a:pt x="1408934" y="1492973"/>
                  <a:pt x="1171018" y="1422322"/>
                  <a:pt x="835150" y="1437109"/>
                </a:cubicBezTo>
                <a:cubicBezTo>
                  <a:pt x="499282" y="1451896"/>
                  <a:pt x="404969" y="1433505"/>
                  <a:pt x="0" y="1437109"/>
                </a:cubicBezTo>
                <a:cubicBezTo>
                  <a:pt x="-29674" y="1247510"/>
                  <a:pt x="44569" y="1150040"/>
                  <a:pt x="0" y="943702"/>
                </a:cubicBezTo>
                <a:cubicBezTo>
                  <a:pt x="-44569" y="737364"/>
                  <a:pt x="13493" y="687700"/>
                  <a:pt x="0" y="479036"/>
                </a:cubicBezTo>
                <a:cubicBezTo>
                  <a:pt x="-13493" y="270372"/>
                  <a:pt x="55598" y="135804"/>
                  <a:pt x="0" y="0"/>
                </a:cubicBezTo>
                <a:close/>
              </a:path>
              <a:path w="5965356" h="1437109" stroke="0" extrusionOk="0">
                <a:moveTo>
                  <a:pt x="0" y="0"/>
                </a:moveTo>
                <a:cubicBezTo>
                  <a:pt x="159621" y="-49412"/>
                  <a:pt x="243766" y="44472"/>
                  <a:pt x="477228" y="0"/>
                </a:cubicBezTo>
                <a:cubicBezTo>
                  <a:pt x="710690" y="-44472"/>
                  <a:pt x="739115" y="13769"/>
                  <a:pt x="894803" y="0"/>
                </a:cubicBezTo>
                <a:cubicBezTo>
                  <a:pt x="1050491" y="-13769"/>
                  <a:pt x="1282690" y="18809"/>
                  <a:pt x="1491339" y="0"/>
                </a:cubicBezTo>
                <a:cubicBezTo>
                  <a:pt x="1699988" y="-18809"/>
                  <a:pt x="1856740" y="35594"/>
                  <a:pt x="2147528" y="0"/>
                </a:cubicBezTo>
                <a:cubicBezTo>
                  <a:pt x="2438316" y="-35594"/>
                  <a:pt x="2554822" y="56161"/>
                  <a:pt x="2684410" y="0"/>
                </a:cubicBezTo>
                <a:cubicBezTo>
                  <a:pt x="2813998" y="-56161"/>
                  <a:pt x="2996990" y="71508"/>
                  <a:pt x="3280946" y="0"/>
                </a:cubicBezTo>
                <a:cubicBezTo>
                  <a:pt x="3564902" y="-71508"/>
                  <a:pt x="3787715" y="45431"/>
                  <a:pt x="3996789" y="0"/>
                </a:cubicBezTo>
                <a:cubicBezTo>
                  <a:pt x="4205863" y="-45431"/>
                  <a:pt x="4242019" y="5346"/>
                  <a:pt x="4414363" y="0"/>
                </a:cubicBezTo>
                <a:cubicBezTo>
                  <a:pt x="4586707" y="-5346"/>
                  <a:pt x="4717862" y="35439"/>
                  <a:pt x="4951245" y="0"/>
                </a:cubicBezTo>
                <a:cubicBezTo>
                  <a:pt x="5184628" y="-35439"/>
                  <a:pt x="5593390" y="38357"/>
                  <a:pt x="5965356" y="0"/>
                </a:cubicBezTo>
                <a:cubicBezTo>
                  <a:pt x="5982348" y="171898"/>
                  <a:pt x="5923185" y="266441"/>
                  <a:pt x="5965356" y="450294"/>
                </a:cubicBezTo>
                <a:cubicBezTo>
                  <a:pt x="6007527" y="634147"/>
                  <a:pt x="5949465" y="804907"/>
                  <a:pt x="5965356" y="914959"/>
                </a:cubicBezTo>
                <a:cubicBezTo>
                  <a:pt x="5981247" y="1025011"/>
                  <a:pt x="5922576" y="1285534"/>
                  <a:pt x="5965356" y="1437109"/>
                </a:cubicBezTo>
                <a:cubicBezTo>
                  <a:pt x="5736310" y="1495792"/>
                  <a:pt x="5545279" y="1391034"/>
                  <a:pt x="5249513" y="1437109"/>
                </a:cubicBezTo>
                <a:cubicBezTo>
                  <a:pt x="4953747" y="1483184"/>
                  <a:pt x="4852603" y="1379593"/>
                  <a:pt x="4533671" y="1437109"/>
                </a:cubicBezTo>
                <a:cubicBezTo>
                  <a:pt x="4214739" y="1494625"/>
                  <a:pt x="4166019" y="1402868"/>
                  <a:pt x="3937135" y="1437109"/>
                </a:cubicBezTo>
                <a:cubicBezTo>
                  <a:pt x="3708251" y="1471350"/>
                  <a:pt x="3447721" y="1367158"/>
                  <a:pt x="3280946" y="1437109"/>
                </a:cubicBezTo>
                <a:cubicBezTo>
                  <a:pt x="3114171" y="1507060"/>
                  <a:pt x="2711600" y="1379846"/>
                  <a:pt x="2565103" y="1437109"/>
                </a:cubicBezTo>
                <a:cubicBezTo>
                  <a:pt x="2418606" y="1494372"/>
                  <a:pt x="2158861" y="1414736"/>
                  <a:pt x="1968567" y="1437109"/>
                </a:cubicBezTo>
                <a:cubicBezTo>
                  <a:pt x="1778273" y="1459482"/>
                  <a:pt x="1658655" y="1400691"/>
                  <a:pt x="1431685" y="1437109"/>
                </a:cubicBezTo>
                <a:cubicBezTo>
                  <a:pt x="1204715" y="1473527"/>
                  <a:pt x="1183465" y="1425247"/>
                  <a:pt x="1014111" y="1437109"/>
                </a:cubicBezTo>
                <a:cubicBezTo>
                  <a:pt x="844757" y="1448971"/>
                  <a:pt x="672760" y="1390367"/>
                  <a:pt x="536882" y="1437109"/>
                </a:cubicBezTo>
                <a:cubicBezTo>
                  <a:pt x="401004" y="1483851"/>
                  <a:pt x="192366" y="1378513"/>
                  <a:pt x="0" y="1437109"/>
                </a:cubicBezTo>
                <a:cubicBezTo>
                  <a:pt x="-27135" y="1335234"/>
                  <a:pt x="27294" y="1050515"/>
                  <a:pt x="0" y="943702"/>
                </a:cubicBezTo>
                <a:cubicBezTo>
                  <a:pt x="-27294" y="836889"/>
                  <a:pt x="51970" y="623101"/>
                  <a:pt x="0" y="464665"/>
                </a:cubicBezTo>
                <a:cubicBezTo>
                  <a:pt x="-51970" y="306229"/>
                  <a:pt x="6520" y="169477"/>
                  <a:pt x="0" y="0"/>
                </a:cubicBezTo>
                <a:close/>
              </a:path>
            </a:pathLst>
          </a:custGeom>
          <a:ln>
            <a:solidFill>
              <a:schemeClr val="bg2"/>
            </a:solidFill>
            <a:extLst>
              <a:ext uri="{C807C97D-BFC1-408E-A445-0C87EB9F89A2}">
                <ask:lineSketchStyleProps xmlns:ask="http://schemas.microsoft.com/office/drawing/2018/sketchyshapes" sd="882984077">
                  <a:prstGeom prst="rect">
                    <a:avLst/>
                  </a:prstGeom>
                  <ask:type>
                    <ask:lineSketchScribble/>
                  </ask:type>
                </ask:lineSketchStyleProps>
              </a:ext>
            </a:extLst>
          </a:ln>
        </p:spPr>
      </p:pic>
      <p:sp>
        <p:nvSpPr>
          <p:cNvPr id="11" name="TextBox 10">
            <a:extLst>
              <a:ext uri="{FF2B5EF4-FFF2-40B4-BE49-F238E27FC236}">
                <a16:creationId xmlns:a16="http://schemas.microsoft.com/office/drawing/2014/main" id="{E8E4A604-F42C-6597-96F4-2E566DACAF08}"/>
              </a:ext>
            </a:extLst>
          </p:cNvPr>
          <p:cNvSpPr txBox="1"/>
          <p:nvPr/>
        </p:nvSpPr>
        <p:spPr>
          <a:xfrm>
            <a:off x="1841033" y="3645849"/>
            <a:ext cx="28085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1F497D"/>
                </a:solidFill>
                <a:effectLst/>
                <a:uLnTx/>
                <a:uFillTx/>
                <a:latin typeface="Trebuchet MS" panose="020B0603020202020204" pitchFamily="34" charset="0"/>
                <a:cs typeface="Arial"/>
                <a:sym typeface="Arial"/>
              </a:rPr>
              <a:t>105 Degrees Ambient</a:t>
            </a:r>
          </a:p>
        </p:txBody>
      </p:sp>
      <p:graphicFrame>
        <p:nvGraphicFramePr>
          <p:cNvPr id="13" name="Table 12">
            <a:extLst>
              <a:ext uri="{FF2B5EF4-FFF2-40B4-BE49-F238E27FC236}">
                <a16:creationId xmlns:a16="http://schemas.microsoft.com/office/drawing/2014/main" id="{046EE02D-18D1-9526-A28D-45F2372410D0}"/>
              </a:ext>
            </a:extLst>
          </p:cNvPr>
          <p:cNvGraphicFramePr>
            <a:graphicFrameLocks noGrp="1"/>
          </p:cNvGraphicFramePr>
          <p:nvPr/>
        </p:nvGraphicFramePr>
        <p:xfrm>
          <a:off x="6453675" y="1970976"/>
          <a:ext cx="5252762" cy="2624070"/>
        </p:xfrm>
        <a:graphic>
          <a:graphicData uri="http://schemas.openxmlformats.org/drawingml/2006/table">
            <a:tbl>
              <a:tblPr>
                <a:tableStyleId>{BC89EF96-8CEA-46FF-86C4-4CE0E7609802}</a:tableStyleId>
              </a:tblPr>
              <a:tblGrid>
                <a:gridCol w="1637957">
                  <a:extLst>
                    <a:ext uri="{9D8B030D-6E8A-4147-A177-3AD203B41FA5}">
                      <a16:colId xmlns:a16="http://schemas.microsoft.com/office/drawing/2014/main" val="1939912504"/>
                    </a:ext>
                  </a:extLst>
                </a:gridCol>
                <a:gridCol w="1204935">
                  <a:extLst>
                    <a:ext uri="{9D8B030D-6E8A-4147-A177-3AD203B41FA5}">
                      <a16:colId xmlns:a16="http://schemas.microsoft.com/office/drawing/2014/main" val="1480720901"/>
                    </a:ext>
                  </a:extLst>
                </a:gridCol>
                <a:gridCol w="1204935">
                  <a:extLst>
                    <a:ext uri="{9D8B030D-6E8A-4147-A177-3AD203B41FA5}">
                      <a16:colId xmlns:a16="http://schemas.microsoft.com/office/drawing/2014/main" val="3871190485"/>
                    </a:ext>
                  </a:extLst>
                </a:gridCol>
                <a:gridCol w="1204935">
                  <a:extLst>
                    <a:ext uri="{9D8B030D-6E8A-4147-A177-3AD203B41FA5}">
                      <a16:colId xmlns:a16="http://schemas.microsoft.com/office/drawing/2014/main" val="1062806226"/>
                    </a:ext>
                  </a:extLst>
                </a:gridCol>
              </a:tblGrid>
              <a:tr h="874690">
                <a:tc>
                  <a:txBody>
                    <a:bodyPr/>
                    <a:lstStyle/>
                    <a:p>
                      <a:pPr algn="ctr" fontAlgn="ctr"/>
                      <a:r>
                        <a:rPr lang="en-US" sz="1600" b="1" u="none" strike="noStrike">
                          <a:effectLst/>
                          <a:latin typeface="Trebuchet MS" panose="020B0603020202020204" pitchFamily="34" charset="0"/>
                        </a:rPr>
                        <a:t>Ambient</a:t>
                      </a:r>
                      <a:endParaRPr lang="en-US" sz="1600" b="1" i="0" u="none" strike="noStrike">
                        <a:solidFill>
                          <a:srgbClr val="000000"/>
                        </a:solidFill>
                        <a:effectLst/>
                        <a:latin typeface="Trebuchet MS" panose="020B0603020202020204" pitchFamily="34" charset="0"/>
                      </a:endParaRPr>
                    </a:p>
                  </a:txBody>
                  <a:tcPr marL="9525" marR="9525" marT="9525" marB="0" anchor="ctr">
                    <a:noFill/>
                  </a:tcPr>
                </a:tc>
                <a:tc>
                  <a:txBody>
                    <a:bodyPr/>
                    <a:lstStyle/>
                    <a:p>
                      <a:pPr algn="ctr" fontAlgn="ctr"/>
                      <a:r>
                        <a:rPr lang="en-US" sz="1600" b="1" u="none" strike="noStrike">
                          <a:effectLst/>
                          <a:latin typeface="Trebuchet MS" panose="020B0603020202020204" pitchFamily="34" charset="0"/>
                        </a:rPr>
                        <a:t>120°</a:t>
                      </a:r>
                      <a:endParaRPr lang="en-US" sz="1600" b="1" i="0" u="none" strike="noStrike">
                        <a:solidFill>
                          <a:srgbClr val="000000"/>
                        </a:solidFill>
                        <a:effectLst/>
                        <a:latin typeface="Trebuchet MS" panose="020B0603020202020204" pitchFamily="34" charset="0"/>
                      </a:endParaRPr>
                    </a:p>
                  </a:txBody>
                  <a:tcPr marL="9525" marR="9525" marT="9525" marB="0" anchor="ctr">
                    <a:noFill/>
                  </a:tcPr>
                </a:tc>
                <a:tc>
                  <a:txBody>
                    <a:bodyPr/>
                    <a:lstStyle/>
                    <a:p>
                      <a:pPr algn="ctr" fontAlgn="ctr"/>
                      <a:r>
                        <a:rPr lang="en-US" sz="1600" b="1" u="none" strike="noStrike">
                          <a:effectLst/>
                          <a:latin typeface="Trebuchet MS" panose="020B0603020202020204" pitchFamily="34" charset="0"/>
                        </a:rPr>
                        <a:t>105°</a:t>
                      </a:r>
                      <a:endParaRPr lang="en-US" sz="1600" b="1" i="0" u="none" strike="noStrike">
                        <a:solidFill>
                          <a:srgbClr val="000000"/>
                        </a:solidFill>
                        <a:effectLst/>
                        <a:latin typeface="Trebuchet MS" panose="020B0603020202020204" pitchFamily="34" charset="0"/>
                      </a:endParaRPr>
                    </a:p>
                  </a:txBody>
                  <a:tcPr marL="9525" marR="9525" marT="9525" marB="0" anchor="ctr">
                    <a:noFill/>
                  </a:tcPr>
                </a:tc>
                <a:tc>
                  <a:txBody>
                    <a:bodyPr/>
                    <a:lstStyle/>
                    <a:p>
                      <a:pPr algn="ctr" fontAlgn="b"/>
                      <a:r>
                        <a:rPr lang="en-US" sz="1600" b="1" u="none" strike="noStrike">
                          <a:effectLst/>
                          <a:latin typeface="Trebuchet MS" panose="020B0603020202020204" pitchFamily="34" charset="0"/>
                        </a:rPr>
                        <a:t>% Better</a:t>
                      </a:r>
                      <a:endParaRPr lang="en-US" sz="1600" b="1" i="0" u="none" strike="noStrike">
                        <a:solidFill>
                          <a:srgbClr val="000000"/>
                        </a:solidFill>
                        <a:effectLst/>
                        <a:latin typeface="Trebuchet MS" panose="020B0603020202020204" pitchFamily="34" charset="0"/>
                      </a:endParaRPr>
                    </a:p>
                  </a:txBody>
                  <a:tcPr marL="9525" marR="9525" marT="9525" marB="0" anchor="ctr">
                    <a:noFill/>
                  </a:tcPr>
                </a:tc>
                <a:extLst>
                  <a:ext uri="{0D108BD9-81ED-4DB2-BD59-A6C34878D82A}">
                    <a16:rowId xmlns:a16="http://schemas.microsoft.com/office/drawing/2014/main" val="1689491454"/>
                  </a:ext>
                </a:extLst>
              </a:tr>
              <a:tr h="874690">
                <a:tc>
                  <a:txBody>
                    <a:bodyPr/>
                    <a:lstStyle/>
                    <a:p>
                      <a:pPr algn="ctr" fontAlgn="ctr"/>
                      <a:r>
                        <a:rPr lang="en-US" sz="1600" b="1" i="0" u="none" strike="noStrike" cap="none">
                          <a:solidFill>
                            <a:schemeClr val="tx1"/>
                          </a:solidFill>
                          <a:effectLst/>
                          <a:latin typeface="Trebuchet MS" panose="020B0603020202020204" pitchFamily="34" charset="0"/>
                          <a:ea typeface="+mn-ea"/>
                          <a:cs typeface="+mn-cs"/>
                          <a:sym typeface="Arial"/>
                        </a:rPr>
                        <a:t>Cooling Tons</a:t>
                      </a:r>
                    </a:p>
                  </a:txBody>
                  <a:tcPr marL="9525" marR="9525" marT="9525" marB="0" anchor="ctr">
                    <a:noFill/>
                  </a:tcPr>
                </a:tc>
                <a:tc>
                  <a:txBody>
                    <a:bodyPr/>
                    <a:lstStyle/>
                    <a:p>
                      <a:pPr algn="ctr" fontAlgn="ctr"/>
                      <a:r>
                        <a:rPr lang="en-US" sz="1600" b="1" u="none" strike="noStrike">
                          <a:effectLst/>
                        </a:rPr>
                        <a:t>330</a:t>
                      </a:r>
                      <a:endParaRPr lang="en-US" sz="1600" b="1" i="0" u="none" strike="noStrike">
                        <a:solidFill>
                          <a:srgbClr val="000000"/>
                        </a:solidFill>
                        <a:effectLst/>
                        <a:latin typeface="Aptos Narrow" panose="020B0004020202020204" pitchFamily="34" charset="0"/>
                      </a:endParaRPr>
                    </a:p>
                  </a:txBody>
                  <a:tcPr marL="9525" marR="9525" marT="9525" marB="0" anchor="ctr">
                    <a:noFill/>
                  </a:tcPr>
                </a:tc>
                <a:tc>
                  <a:txBody>
                    <a:bodyPr/>
                    <a:lstStyle/>
                    <a:p>
                      <a:pPr algn="ctr" fontAlgn="ctr"/>
                      <a:r>
                        <a:rPr lang="en-US" sz="1600" b="1" u="none" strike="noStrike">
                          <a:effectLst/>
                        </a:rPr>
                        <a:t>385</a:t>
                      </a:r>
                      <a:endParaRPr lang="en-US" sz="1600" b="1" i="0" u="none" strike="noStrike">
                        <a:solidFill>
                          <a:srgbClr val="000000"/>
                        </a:solidFill>
                        <a:effectLst/>
                        <a:latin typeface="Aptos Narrow" panose="020B0004020202020204" pitchFamily="34" charset="0"/>
                      </a:endParaRPr>
                    </a:p>
                  </a:txBody>
                  <a:tcPr marL="9525" marR="9525" marT="9525" marB="0" anchor="ctr">
                    <a:noFill/>
                  </a:tcPr>
                </a:tc>
                <a:tc>
                  <a:txBody>
                    <a:bodyPr/>
                    <a:lstStyle/>
                    <a:p>
                      <a:pPr algn="ctr" fontAlgn="b"/>
                      <a:r>
                        <a:rPr lang="en-US" sz="1600" b="1" u="none" strike="noStrike">
                          <a:effectLst/>
                        </a:rPr>
                        <a:t>17%</a:t>
                      </a:r>
                      <a:endParaRPr lang="en-US" sz="1600" b="1" i="0" u="none" strike="noStrike">
                        <a:solidFill>
                          <a:srgbClr val="000000"/>
                        </a:solidFill>
                        <a:effectLst/>
                        <a:latin typeface="Aptos Narrow" panose="020B0004020202020204" pitchFamily="34" charset="0"/>
                      </a:endParaRPr>
                    </a:p>
                  </a:txBody>
                  <a:tcPr marL="9525" marR="9525" marT="9525" marB="0" anchor="ctr">
                    <a:noFill/>
                  </a:tcPr>
                </a:tc>
                <a:extLst>
                  <a:ext uri="{0D108BD9-81ED-4DB2-BD59-A6C34878D82A}">
                    <a16:rowId xmlns:a16="http://schemas.microsoft.com/office/drawing/2014/main" val="3364822674"/>
                  </a:ext>
                </a:extLst>
              </a:tr>
              <a:tr h="874690">
                <a:tc>
                  <a:txBody>
                    <a:bodyPr/>
                    <a:lstStyle/>
                    <a:p>
                      <a:pPr marR="0" algn="ctr" rtl="0" fontAlgn="ctr">
                        <a:lnSpc>
                          <a:spcPct val="100000"/>
                        </a:lnSpc>
                        <a:spcBef>
                          <a:spcPts val="0"/>
                        </a:spcBef>
                        <a:spcAft>
                          <a:spcPts val="0"/>
                        </a:spcAft>
                        <a:buClr>
                          <a:srgbClr val="000000"/>
                        </a:buClr>
                        <a:buFont typeface="Arial"/>
                      </a:pPr>
                      <a:r>
                        <a:rPr lang="en-US" sz="1600" b="1" i="0" u="none" strike="noStrike" cap="none">
                          <a:solidFill>
                            <a:schemeClr val="tx1"/>
                          </a:solidFill>
                          <a:effectLst/>
                          <a:latin typeface="Trebuchet MS" panose="020B0603020202020204" pitchFamily="34" charset="0"/>
                          <a:ea typeface="+mn-ea"/>
                          <a:cs typeface="+mn-cs"/>
                          <a:sym typeface="Arial"/>
                        </a:rPr>
                        <a:t>EER</a:t>
                      </a:r>
                    </a:p>
                  </a:txBody>
                  <a:tcPr marL="9525" marR="9525" marT="9525" marB="0" anchor="ctr">
                    <a:noFill/>
                  </a:tcPr>
                </a:tc>
                <a:tc>
                  <a:txBody>
                    <a:bodyPr/>
                    <a:lstStyle/>
                    <a:p>
                      <a:pPr algn="ctr" fontAlgn="ctr"/>
                      <a:r>
                        <a:rPr lang="en-US" sz="1600" b="1" u="none" strike="noStrike">
                          <a:effectLst/>
                        </a:rPr>
                        <a:t>8.546</a:t>
                      </a:r>
                      <a:endParaRPr lang="en-US" sz="1600" b="1" i="0" u="none" strike="noStrike">
                        <a:solidFill>
                          <a:srgbClr val="000000"/>
                        </a:solidFill>
                        <a:effectLst/>
                        <a:latin typeface="Aptos Narrow" panose="020B0004020202020204" pitchFamily="34" charset="0"/>
                      </a:endParaRPr>
                    </a:p>
                  </a:txBody>
                  <a:tcPr marL="9525" marR="9525" marT="9525" marB="0" anchor="ctr">
                    <a:noFill/>
                  </a:tcPr>
                </a:tc>
                <a:tc>
                  <a:txBody>
                    <a:bodyPr/>
                    <a:lstStyle/>
                    <a:p>
                      <a:pPr algn="ctr" fontAlgn="ctr"/>
                      <a:r>
                        <a:rPr lang="en-US" sz="1600" b="1" u="none" strike="noStrike">
                          <a:effectLst/>
                        </a:rPr>
                        <a:t>10.81</a:t>
                      </a:r>
                      <a:endParaRPr lang="en-US" sz="1600" b="1" i="0" u="none" strike="noStrike">
                        <a:solidFill>
                          <a:srgbClr val="000000"/>
                        </a:solidFill>
                        <a:effectLst/>
                        <a:latin typeface="Aptos Narrow" panose="020B0004020202020204" pitchFamily="34" charset="0"/>
                      </a:endParaRPr>
                    </a:p>
                  </a:txBody>
                  <a:tcPr marL="9525" marR="9525" marT="9525" marB="0" anchor="ctr">
                    <a:noFill/>
                  </a:tcPr>
                </a:tc>
                <a:tc>
                  <a:txBody>
                    <a:bodyPr/>
                    <a:lstStyle/>
                    <a:p>
                      <a:pPr algn="ctr" fontAlgn="b"/>
                      <a:r>
                        <a:rPr lang="en-US" sz="1600" b="1" u="none" strike="noStrike">
                          <a:effectLst/>
                        </a:rPr>
                        <a:t>27%</a:t>
                      </a:r>
                      <a:endParaRPr lang="en-US" sz="1600" b="1" i="0" u="none" strike="noStrike">
                        <a:solidFill>
                          <a:srgbClr val="000000"/>
                        </a:solidFill>
                        <a:effectLst/>
                        <a:latin typeface="Aptos Narrow" panose="020B0004020202020204" pitchFamily="34" charset="0"/>
                      </a:endParaRPr>
                    </a:p>
                  </a:txBody>
                  <a:tcPr marL="9525" marR="9525" marT="9525" marB="0" anchor="ctr">
                    <a:noFill/>
                  </a:tcPr>
                </a:tc>
                <a:extLst>
                  <a:ext uri="{0D108BD9-81ED-4DB2-BD59-A6C34878D82A}">
                    <a16:rowId xmlns:a16="http://schemas.microsoft.com/office/drawing/2014/main" val="125479904"/>
                  </a:ext>
                </a:extLst>
              </a:tr>
            </a:tbl>
          </a:graphicData>
        </a:graphic>
      </p:graphicFrame>
      <p:sp>
        <p:nvSpPr>
          <p:cNvPr id="2" name="TextBox 1">
            <a:extLst>
              <a:ext uri="{FF2B5EF4-FFF2-40B4-BE49-F238E27FC236}">
                <a16:creationId xmlns:a16="http://schemas.microsoft.com/office/drawing/2014/main" id="{A420FA18-C94E-71DE-8821-9A3E79F8283F}"/>
              </a:ext>
            </a:extLst>
          </p:cNvPr>
          <p:cNvSpPr txBox="1"/>
          <p:nvPr/>
        </p:nvSpPr>
        <p:spPr>
          <a:xfrm>
            <a:off x="7734299" y="1533629"/>
            <a:ext cx="280851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1F497D"/>
                </a:solidFill>
                <a:effectLst/>
                <a:uLnTx/>
                <a:uFillTx/>
                <a:latin typeface="Trebuchet MS" panose="020B0603020202020204" pitchFamily="34" charset="0"/>
                <a:cs typeface="Arial"/>
                <a:sym typeface="Arial"/>
              </a:rPr>
              <a:t>Summary Table</a:t>
            </a:r>
          </a:p>
        </p:txBody>
      </p:sp>
    </p:spTree>
    <p:extLst>
      <p:ext uri="{BB962C8B-B14F-4D97-AF65-F5344CB8AC3E}">
        <p14:creationId xmlns:p14="http://schemas.microsoft.com/office/powerpoint/2010/main" val="38200769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Shape 235">
          <a:extLst>
            <a:ext uri="{FF2B5EF4-FFF2-40B4-BE49-F238E27FC236}">
              <a16:creationId xmlns:a16="http://schemas.microsoft.com/office/drawing/2014/main" id="{344896DF-12CE-7A73-7D7E-7693101A21A6}"/>
            </a:ext>
          </a:extLst>
        </p:cNvPr>
        <p:cNvGrpSpPr/>
        <p:nvPr/>
      </p:nvGrpSpPr>
      <p:grpSpPr>
        <a:xfrm>
          <a:off x="0" y="0"/>
          <a:ext cx="0" cy="0"/>
          <a:chOff x="0" y="0"/>
          <a:chExt cx="0" cy="0"/>
        </a:xfrm>
      </p:grpSpPr>
      <p:sp>
        <p:nvSpPr>
          <p:cNvPr id="238" name="Google Shape;238;p21">
            <a:extLst>
              <a:ext uri="{FF2B5EF4-FFF2-40B4-BE49-F238E27FC236}">
                <a16:creationId xmlns:a16="http://schemas.microsoft.com/office/drawing/2014/main" id="{53C738FC-6DE0-417C-E298-209B4376A0D6}"/>
              </a:ext>
            </a:extLst>
          </p:cNvPr>
          <p:cNvSpPr txBox="1">
            <a:spLocks noGrp="1"/>
          </p:cNvSpPr>
          <p:nvPr>
            <p:ph type="title"/>
          </p:nvPr>
        </p:nvSpPr>
        <p:spPr>
          <a:xfrm>
            <a:off x="0" y="183935"/>
            <a:ext cx="12094029" cy="659155"/>
          </a:xfrm>
          <a:prstGeom prst="rect">
            <a:avLst/>
          </a:prstGeom>
          <a:noFill/>
          <a:ln>
            <a:noFill/>
          </a:ln>
        </p:spPr>
        <p:txBody>
          <a:bodyPr spcFirstLastPara="1" wrap="square" lIns="0" tIns="12700" rIns="0" bIns="0" anchor="t" anchorCtr="0">
            <a:spAutoFit/>
          </a:bodyPr>
          <a:lstStyle/>
          <a:p>
            <a:pPr marL="12700" lvl="0" indent="0" algn="ctr" rtl="0">
              <a:lnSpc>
                <a:spcPct val="100000"/>
              </a:lnSpc>
              <a:spcBef>
                <a:spcPts val="0"/>
              </a:spcBef>
              <a:spcAft>
                <a:spcPts val="0"/>
              </a:spcAft>
              <a:buNone/>
            </a:pPr>
            <a:r>
              <a:rPr lang="en-US" sz="4200" b="1">
                <a:solidFill>
                  <a:schemeClr val="dk2"/>
                </a:solidFill>
                <a:latin typeface="Trebuchet MS"/>
                <a:ea typeface="Trebuchet MS"/>
                <a:cs typeface="Trebuchet MS"/>
                <a:sym typeface="Trebuchet MS"/>
              </a:rPr>
              <a:t>CFD Modeling – Air Cooled Chiller in Data Field</a:t>
            </a:r>
            <a:endParaRPr sz="4200">
              <a:solidFill>
                <a:schemeClr val="dk2"/>
              </a:solidFill>
              <a:latin typeface="Trebuchet MS"/>
              <a:ea typeface="Trebuchet MS"/>
              <a:cs typeface="Trebuchet MS"/>
              <a:sym typeface="Trebuchet MS"/>
            </a:endParaRPr>
          </a:p>
        </p:txBody>
      </p:sp>
      <p:sp>
        <p:nvSpPr>
          <p:cNvPr id="3" name="TextBox 2">
            <a:extLst>
              <a:ext uri="{FF2B5EF4-FFF2-40B4-BE49-F238E27FC236}">
                <a16:creationId xmlns:a16="http://schemas.microsoft.com/office/drawing/2014/main" id="{7AB8E91C-B53E-1ADB-6F74-CEE63E27F4CD}"/>
              </a:ext>
            </a:extLst>
          </p:cNvPr>
          <p:cNvSpPr txBox="1"/>
          <p:nvPr/>
        </p:nvSpPr>
        <p:spPr>
          <a:xfrm>
            <a:off x="489857" y="896698"/>
            <a:ext cx="11391900" cy="496546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2000" b="0" i="0" u="none" strike="noStrike" kern="0" cap="none" spc="0" normalizeH="0" baseline="0" noProof="0" dirty="0">
                <a:ln>
                  <a:noFill/>
                </a:ln>
                <a:solidFill>
                  <a:srgbClr val="222222"/>
                </a:solidFill>
                <a:effectLst/>
                <a:uLnTx/>
                <a:uFillTx/>
                <a:latin typeface="Trebuchet MS" panose="020B0603020202020204" pitchFamily="34" charset="0"/>
                <a:cs typeface="Arial"/>
                <a:sym typeface="Arial"/>
              </a:rPr>
              <a:t>The intent of the CFD model was to predict the condenser airflow path for an array of chillers that would be typically applied to a data center application. The model used the assumptions below:</a:t>
            </a:r>
          </a:p>
          <a:p>
            <a:pPr marL="342900" marR="0" lvl="8" indent="-342900"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a:ln>
                  <a:noFill/>
                </a:ln>
                <a:solidFill>
                  <a:srgbClr val="222222"/>
                </a:solidFill>
                <a:effectLst/>
                <a:uLnTx/>
                <a:uFillTx/>
                <a:latin typeface="Trebuchet MS" panose="020B0603020202020204" pitchFamily="34" charset="0"/>
                <a:cs typeface="Arial"/>
                <a:sym typeface="Arial"/>
              </a:rPr>
              <a:t>	20 - Total Air-Cooled Chillers</a:t>
            </a:r>
          </a:p>
          <a:p>
            <a:pPr marL="342900" marR="0" lvl="8" indent="-342900"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a:ln>
                  <a:noFill/>
                </a:ln>
                <a:solidFill>
                  <a:srgbClr val="222222"/>
                </a:solidFill>
                <a:effectLst/>
                <a:uLnTx/>
                <a:uFillTx/>
                <a:latin typeface="Trebuchet MS" panose="020B0603020202020204" pitchFamily="34" charset="0"/>
                <a:cs typeface="Arial"/>
                <a:sym typeface="Arial"/>
              </a:rPr>
              <a:t>	Each Air-Cooled Chiller has 20 Condenser Fans (350 Nominal Tons)</a:t>
            </a:r>
          </a:p>
          <a:p>
            <a:pPr marL="342900" marR="0" lvl="8" indent="-342900"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a:ln>
                  <a:noFill/>
                </a:ln>
                <a:solidFill>
                  <a:srgbClr val="222222"/>
                </a:solidFill>
                <a:effectLst/>
                <a:uLnTx/>
                <a:uFillTx/>
                <a:latin typeface="Trebuchet MS" panose="020B0603020202020204" pitchFamily="34" charset="0"/>
                <a:cs typeface="Arial"/>
                <a:sym typeface="Arial"/>
              </a:rPr>
              <a:t>	Each Air-Cooled Chiller was designed for 230,000 CFM of Condenser Airflow</a:t>
            </a:r>
          </a:p>
          <a:p>
            <a:pPr marL="342900" marR="0" lvl="8" indent="-342900"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a:ln>
                  <a:noFill/>
                </a:ln>
                <a:solidFill>
                  <a:srgbClr val="222222"/>
                </a:solidFill>
                <a:effectLst/>
                <a:uLnTx/>
                <a:uFillTx/>
                <a:latin typeface="Trebuchet MS" panose="020B0603020202020204" pitchFamily="34" charset="0"/>
                <a:cs typeface="Arial"/>
                <a:sym typeface="Arial"/>
              </a:rPr>
              <a:t>	Open area between the chillers was 15 feet side-by-side and 8 feet end-to-end</a:t>
            </a:r>
          </a:p>
          <a:p>
            <a:pPr marL="342900" marR="0" lvl="8" indent="-342900"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a:ln>
                  <a:noFill/>
                </a:ln>
                <a:solidFill>
                  <a:srgbClr val="222222"/>
                </a:solidFill>
                <a:effectLst/>
                <a:uLnTx/>
                <a:uFillTx/>
                <a:latin typeface="Trebuchet MS" panose="020B0603020202020204" pitchFamily="34" charset="0"/>
                <a:cs typeface="Arial"/>
                <a:sym typeface="Arial"/>
              </a:rPr>
              <a:t>	Each chiller thus had a domain of 7.5 feet on the sides and 4 feet on each end</a:t>
            </a:r>
          </a:p>
          <a:p>
            <a:pPr marL="342900" marR="0" lvl="8" indent="-342900" algn="l" defTabSz="914400" rtl="0" eaLnBrk="1" fontAlgn="auto" latinLnBrk="0" hangingPunct="1">
              <a:lnSpc>
                <a:spcPct val="150000"/>
              </a:lnSpc>
              <a:spcBef>
                <a:spcPts val="0"/>
              </a:spcBef>
              <a:spcAft>
                <a:spcPts val="1200"/>
              </a:spcAft>
              <a:buClr>
                <a:srgbClr val="000000"/>
              </a:buClr>
              <a:buSzTx/>
              <a:buFont typeface="Arial" panose="020B0604020202020204" pitchFamily="34" charset="0"/>
              <a:buChar char="•"/>
              <a:tabLst/>
              <a:defRPr/>
            </a:pPr>
            <a:r>
              <a:rPr kumimoji="0" lang="en-US" sz="2000" b="0" i="0" u="none" strike="noStrike" kern="0" cap="none" spc="0" normalizeH="0" baseline="0" noProof="0" dirty="0">
                <a:ln>
                  <a:noFill/>
                </a:ln>
                <a:solidFill>
                  <a:srgbClr val="222222"/>
                </a:solidFill>
                <a:effectLst/>
                <a:uLnTx/>
                <a:uFillTx/>
                <a:latin typeface="Trebuchet MS" panose="020B0603020202020204" pitchFamily="34" charset="0"/>
                <a:cs typeface="Arial"/>
                <a:sym typeface="Arial"/>
              </a:rPr>
              <a:t>	100,000 CFM of air displaced by ExhaustFlow Technologies system</a:t>
            </a:r>
          </a:p>
          <a:p>
            <a:pPr marL="0" marR="0" lvl="0" indent="0" algn="l" defTabSz="914400" rtl="0" eaLnBrk="1" fontAlgn="auto" latinLnBrk="0" hangingPunct="1">
              <a:lnSpc>
                <a:spcPct val="100000"/>
              </a:lnSpc>
              <a:spcBef>
                <a:spcPts val="0"/>
              </a:spcBef>
              <a:spcAft>
                <a:spcPts val="1200"/>
              </a:spcAft>
              <a:buClr>
                <a:srgbClr val="000000"/>
              </a:buClr>
              <a:buSzTx/>
              <a:buFont typeface="Arial"/>
              <a:buNone/>
              <a:tabLst/>
              <a:defRPr/>
            </a:pPr>
            <a:r>
              <a:rPr kumimoji="0" lang="en-US" sz="2000" b="0" i="0" u="none" strike="noStrike" kern="0" cap="none" spc="0" normalizeH="0" baseline="0" noProof="0" dirty="0">
                <a:ln>
                  <a:noFill/>
                </a:ln>
                <a:solidFill>
                  <a:srgbClr val="222222"/>
                </a:solidFill>
                <a:effectLst/>
                <a:uLnTx/>
                <a:uFillTx/>
                <a:latin typeface="Trebuchet MS" panose="020B0603020202020204" pitchFamily="34" charset="0"/>
                <a:cs typeface="Arial"/>
                <a:sym typeface="Arial"/>
              </a:rPr>
              <a:t>The model first analyzed a single chiller to predict if this amount of spacing would cause recirculation of the condenser fans, which it did. The model then ran a simulation to displace the recirculated air by introducing fresh air through the ExhaustFlow Technologies system. </a:t>
            </a:r>
          </a:p>
        </p:txBody>
      </p:sp>
    </p:spTree>
    <p:extLst>
      <p:ext uri="{BB962C8B-B14F-4D97-AF65-F5344CB8AC3E}">
        <p14:creationId xmlns:p14="http://schemas.microsoft.com/office/powerpoint/2010/main" val="551185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5">
          <a:extLst>
            <a:ext uri="{FF2B5EF4-FFF2-40B4-BE49-F238E27FC236}">
              <a16:creationId xmlns:a16="http://schemas.microsoft.com/office/drawing/2014/main" id="{6E86A8C4-CBD9-108B-7F7F-24373290891E}"/>
            </a:ext>
          </a:extLst>
        </p:cNvPr>
        <p:cNvGrpSpPr/>
        <p:nvPr/>
      </p:nvGrpSpPr>
      <p:grpSpPr>
        <a:xfrm>
          <a:off x="0" y="0"/>
          <a:ext cx="0" cy="0"/>
          <a:chOff x="0" y="0"/>
          <a:chExt cx="0" cy="0"/>
        </a:xfrm>
      </p:grpSpPr>
      <p:sp>
        <p:nvSpPr>
          <p:cNvPr id="238" name="Google Shape;238;p21">
            <a:extLst>
              <a:ext uri="{FF2B5EF4-FFF2-40B4-BE49-F238E27FC236}">
                <a16:creationId xmlns:a16="http://schemas.microsoft.com/office/drawing/2014/main" id="{4761BCF3-9C37-4E79-D220-5ED18ED55A3C}"/>
              </a:ext>
            </a:extLst>
          </p:cNvPr>
          <p:cNvSpPr txBox="1">
            <a:spLocks noGrp="1"/>
          </p:cNvSpPr>
          <p:nvPr>
            <p:ph type="title"/>
          </p:nvPr>
        </p:nvSpPr>
        <p:spPr>
          <a:xfrm>
            <a:off x="0" y="183935"/>
            <a:ext cx="12094029" cy="659155"/>
          </a:xfrm>
          <a:prstGeom prst="rect">
            <a:avLst/>
          </a:prstGeom>
          <a:noFill/>
          <a:ln>
            <a:noFill/>
          </a:ln>
        </p:spPr>
        <p:txBody>
          <a:bodyPr spcFirstLastPara="1" wrap="square" lIns="0" tIns="12700" rIns="0" bIns="0" anchor="t" anchorCtr="0">
            <a:spAutoFit/>
          </a:bodyPr>
          <a:lstStyle/>
          <a:p>
            <a:pPr marL="12700" lvl="0" indent="0" algn="ctr" rtl="0">
              <a:lnSpc>
                <a:spcPct val="100000"/>
              </a:lnSpc>
              <a:spcBef>
                <a:spcPts val="0"/>
              </a:spcBef>
              <a:spcAft>
                <a:spcPts val="0"/>
              </a:spcAft>
              <a:buNone/>
            </a:pPr>
            <a:r>
              <a:rPr lang="en-US" sz="4200" b="1">
                <a:solidFill>
                  <a:schemeClr val="dk2"/>
                </a:solidFill>
                <a:latin typeface="Trebuchet MS"/>
                <a:ea typeface="Trebuchet MS"/>
                <a:cs typeface="Trebuchet MS"/>
                <a:sym typeface="Trebuchet MS"/>
              </a:rPr>
              <a:t>CFD Modeling – Air Cooled Chiller in Data Field</a:t>
            </a:r>
            <a:endParaRPr sz="4200">
              <a:solidFill>
                <a:schemeClr val="dk2"/>
              </a:solidFill>
              <a:latin typeface="Trebuchet MS"/>
              <a:ea typeface="Trebuchet MS"/>
              <a:cs typeface="Trebuchet MS"/>
              <a:sym typeface="Trebuchet MS"/>
            </a:endParaRPr>
          </a:p>
        </p:txBody>
      </p:sp>
      <p:pic>
        <p:nvPicPr>
          <p:cNvPr id="2" name="WITHOUT - ANGLE VIEW">
            <a:hlinkClick r:id="" action="ppaction://media"/>
            <a:extLst>
              <a:ext uri="{FF2B5EF4-FFF2-40B4-BE49-F238E27FC236}">
                <a16:creationId xmlns:a16="http://schemas.microsoft.com/office/drawing/2014/main" id="{37F3E281-D0CA-D804-B72B-B1271E88600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01639" y="1013422"/>
            <a:ext cx="8588721" cy="4831156"/>
          </a:xfrm>
          <a:prstGeom prst="rect">
            <a:avLst/>
          </a:prstGeom>
        </p:spPr>
      </p:pic>
    </p:spTree>
    <p:extLst>
      <p:ext uri="{BB962C8B-B14F-4D97-AF65-F5344CB8AC3E}">
        <p14:creationId xmlns:p14="http://schemas.microsoft.com/office/powerpoint/2010/main" val="217598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
          <a:extLst>
            <a:ext uri="{FF2B5EF4-FFF2-40B4-BE49-F238E27FC236}">
              <a16:creationId xmlns:a16="http://schemas.microsoft.com/office/drawing/2014/main" id="{48800A63-12D6-59F6-FA47-87ED5AF58297}"/>
            </a:ext>
          </a:extLst>
        </p:cNvPr>
        <p:cNvGrpSpPr/>
        <p:nvPr/>
      </p:nvGrpSpPr>
      <p:grpSpPr>
        <a:xfrm>
          <a:off x="0" y="0"/>
          <a:ext cx="0" cy="0"/>
          <a:chOff x="0" y="0"/>
          <a:chExt cx="0" cy="0"/>
        </a:xfrm>
      </p:grpSpPr>
      <p:sp>
        <p:nvSpPr>
          <p:cNvPr id="238" name="Google Shape;238;p21">
            <a:extLst>
              <a:ext uri="{FF2B5EF4-FFF2-40B4-BE49-F238E27FC236}">
                <a16:creationId xmlns:a16="http://schemas.microsoft.com/office/drawing/2014/main" id="{63C242FB-9F06-1CE9-182E-1AF573FB2A8A}"/>
              </a:ext>
            </a:extLst>
          </p:cNvPr>
          <p:cNvSpPr txBox="1">
            <a:spLocks noGrp="1"/>
          </p:cNvSpPr>
          <p:nvPr>
            <p:ph type="title"/>
          </p:nvPr>
        </p:nvSpPr>
        <p:spPr>
          <a:xfrm>
            <a:off x="-321130" y="64192"/>
            <a:ext cx="12834257" cy="1305486"/>
          </a:xfrm>
          <a:prstGeom prst="rect">
            <a:avLst/>
          </a:prstGeom>
          <a:noFill/>
          <a:ln>
            <a:noFill/>
          </a:ln>
        </p:spPr>
        <p:txBody>
          <a:bodyPr spcFirstLastPara="1" wrap="square" lIns="0" tIns="12700" rIns="0" bIns="0" anchor="t" anchorCtr="0">
            <a:spAutoFit/>
          </a:bodyPr>
          <a:lstStyle/>
          <a:p>
            <a:pPr marL="12700" lvl="0" algn="ctr"/>
            <a:r>
              <a:rPr lang="en-US" sz="4200" b="1">
                <a:solidFill>
                  <a:schemeClr val="dk2"/>
                </a:solidFill>
              </a:rPr>
              <a:t>CFD Modeling – Air Cooled Chiller in Data Field</a:t>
            </a:r>
            <a:br>
              <a:rPr lang="en-US" sz="4200" b="1">
                <a:solidFill>
                  <a:schemeClr val="dk2"/>
                </a:solidFill>
              </a:rPr>
            </a:br>
            <a:r>
              <a:rPr lang="en-US" sz="4200" b="1">
                <a:solidFill>
                  <a:schemeClr val="dk2"/>
                </a:solidFill>
              </a:rPr>
              <a:t>with EFT Integrated Base Solution</a:t>
            </a:r>
            <a:endParaRPr sz="4200">
              <a:solidFill>
                <a:schemeClr val="dk2"/>
              </a:solidFill>
              <a:latin typeface="Trebuchet MS"/>
              <a:ea typeface="Trebuchet MS"/>
              <a:cs typeface="Trebuchet MS"/>
              <a:sym typeface="Trebuchet MS"/>
            </a:endParaRPr>
          </a:p>
        </p:txBody>
      </p:sp>
      <p:pic>
        <p:nvPicPr>
          <p:cNvPr id="2" name="WITH EFT - ANGLE VIEW">
            <a:hlinkClick r:id="" action="ppaction://media"/>
            <a:extLst>
              <a:ext uri="{FF2B5EF4-FFF2-40B4-BE49-F238E27FC236}">
                <a16:creationId xmlns:a16="http://schemas.microsoft.com/office/drawing/2014/main" id="{CF5B11BD-F17B-0F80-B457-85DCBA89AE3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54724" y="1369678"/>
            <a:ext cx="7882548" cy="4433933"/>
          </a:xfrm>
          <a:prstGeom prst="rect">
            <a:avLst/>
          </a:prstGeom>
        </p:spPr>
      </p:pic>
    </p:spTree>
    <p:extLst>
      <p:ext uri="{BB962C8B-B14F-4D97-AF65-F5344CB8AC3E}">
        <p14:creationId xmlns:p14="http://schemas.microsoft.com/office/powerpoint/2010/main" val="20363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27401C2E-3C80-0C15-0AAF-D68F8E091525}"/>
            </a:ext>
          </a:extLst>
        </p:cNvPr>
        <p:cNvGrpSpPr/>
        <p:nvPr/>
      </p:nvGrpSpPr>
      <p:grpSpPr>
        <a:xfrm>
          <a:off x="0" y="0"/>
          <a:ext cx="0" cy="0"/>
          <a:chOff x="0" y="0"/>
          <a:chExt cx="0" cy="0"/>
        </a:xfrm>
      </p:grpSpPr>
      <p:sp>
        <p:nvSpPr>
          <p:cNvPr id="91" name="Google Shape;91;p4">
            <a:extLst>
              <a:ext uri="{FF2B5EF4-FFF2-40B4-BE49-F238E27FC236}">
                <a16:creationId xmlns:a16="http://schemas.microsoft.com/office/drawing/2014/main" id="{03F349E1-4DEC-7641-2719-D850046915D1}"/>
              </a:ext>
            </a:extLst>
          </p:cNvPr>
          <p:cNvSpPr txBox="1">
            <a:spLocks noGrp="1"/>
          </p:cNvSpPr>
          <p:nvPr>
            <p:ph type="title"/>
          </p:nvPr>
        </p:nvSpPr>
        <p:spPr>
          <a:xfrm>
            <a:off x="271728" y="100194"/>
            <a:ext cx="11648543" cy="659155"/>
          </a:xfrm>
          <a:prstGeom prst="rect">
            <a:avLst/>
          </a:prstGeom>
          <a:noFill/>
          <a:ln>
            <a:noFill/>
          </a:ln>
        </p:spPr>
        <p:txBody>
          <a:bodyPr spcFirstLastPara="1" wrap="square" lIns="0" tIns="12700" rIns="0" bIns="0" anchor="t" anchorCtr="0">
            <a:spAutoFit/>
          </a:bodyPr>
          <a:lstStyle/>
          <a:p>
            <a:pPr marL="12700" lvl="0" indent="0" algn="ctr" rtl="0">
              <a:lnSpc>
                <a:spcPct val="100000"/>
              </a:lnSpc>
              <a:spcBef>
                <a:spcPts val="0"/>
              </a:spcBef>
              <a:spcAft>
                <a:spcPts val="0"/>
              </a:spcAft>
              <a:buNone/>
            </a:pPr>
            <a:r>
              <a:rPr lang="en-US" sz="4200" b="1">
                <a:solidFill>
                  <a:schemeClr val="dk2"/>
                </a:solidFill>
              </a:rPr>
              <a:t>400 Ton Chiller Example</a:t>
            </a:r>
            <a:endParaRPr sz="4200" b="1" i="1">
              <a:solidFill>
                <a:schemeClr val="dk2"/>
              </a:solidFill>
            </a:endParaRPr>
          </a:p>
        </p:txBody>
      </p:sp>
      <p:sp>
        <p:nvSpPr>
          <p:cNvPr id="3" name="Rectangle 1">
            <a:extLst>
              <a:ext uri="{FF2B5EF4-FFF2-40B4-BE49-F238E27FC236}">
                <a16:creationId xmlns:a16="http://schemas.microsoft.com/office/drawing/2014/main" id="{4319B666-1D45-C05F-8F88-81A999544EAA}"/>
              </a:ext>
            </a:extLst>
          </p:cNvPr>
          <p:cNvSpPr>
            <a:spLocks noChangeArrowheads="1"/>
          </p:cNvSpPr>
          <p:nvPr/>
        </p:nvSpPr>
        <p:spPr bwMode="auto">
          <a:xfrm>
            <a:off x="5486400" y="17573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b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p:txBody>
      </p:sp>
      <p:sp>
        <p:nvSpPr>
          <p:cNvPr id="6" name="TextBox 5">
            <a:extLst>
              <a:ext uri="{FF2B5EF4-FFF2-40B4-BE49-F238E27FC236}">
                <a16:creationId xmlns:a16="http://schemas.microsoft.com/office/drawing/2014/main" id="{ABD5651F-9F71-809E-7BDD-202D9945665E}"/>
              </a:ext>
            </a:extLst>
          </p:cNvPr>
          <p:cNvSpPr txBox="1"/>
          <p:nvPr/>
        </p:nvSpPr>
        <p:spPr>
          <a:xfrm>
            <a:off x="4286469" y="789495"/>
            <a:ext cx="26188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sng" strike="noStrike" kern="0" cap="none" spc="0" normalizeH="0" baseline="0" noProof="0">
                <a:ln>
                  <a:noFill/>
                </a:ln>
                <a:solidFill>
                  <a:srgbClr val="1F497D"/>
                </a:solidFill>
                <a:effectLst/>
                <a:uLnTx/>
                <a:uFillTx/>
                <a:latin typeface="Trebuchet MS" panose="020B0603020202020204" pitchFamily="34" charset="0"/>
                <a:cs typeface="Arial"/>
                <a:sym typeface="Arial"/>
              </a:rPr>
              <a:t>WITHOUT EFT</a:t>
            </a:r>
          </a:p>
        </p:txBody>
      </p:sp>
      <p:sp>
        <p:nvSpPr>
          <p:cNvPr id="7" name="TextBox 6">
            <a:extLst>
              <a:ext uri="{FF2B5EF4-FFF2-40B4-BE49-F238E27FC236}">
                <a16:creationId xmlns:a16="http://schemas.microsoft.com/office/drawing/2014/main" id="{99A6082B-861B-B117-C4E0-823D15AF9870}"/>
              </a:ext>
            </a:extLst>
          </p:cNvPr>
          <p:cNvSpPr txBox="1"/>
          <p:nvPr/>
        </p:nvSpPr>
        <p:spPr>
          <a:xfrm>
            <a:off x="7640464" y="2481278"/>
            <a:ext cx="22352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FF0000"/>
                </a:solidFill>
                <a:effectLst/>
                <a:uLnTx/>
                <a:uFillTx/>
                <a:latin typeface="Trebuchet MS" panose="020B0603020202020204" pitchFamily="34" charset="0"/>
                <a:cs typeface="Arial"/>
                <a:sym typeface="Arial"/>
              </a:rPr>
              <a:t>LENGTH - 46 FEET</a:t>
            </a:r>
          </a:p>
        </p:txBody>
      </p:sp>
      <p:sp>
        <p:nvSpPr>
          <p:cNvPr id="12" name="TextBox 11">
            <a:extLst>
              <a:ext uri="{FF2B5EF4-FFF2-40B4-BE49-F238E27FC236}">
                <a16:creationId xmlns:a16="http://schemas.microsoft.com/office/drawing/2014/main" id="{96960D84-A8F2-EDA9-601B-EB100BF488EB}"/>
              </a:ext>
            </a:extLst>
          </p:cNvPr>
          <p:cNvSpPr txBox="1"/>
          <p:nvPr/>
        </p:nvSpPr>
        <p:spPr>
          <a:xfrm>
            <a:off x="1770607" y="3164352"/>
            <a:ext cx="2235233" cy="369332"/>
          </a:xfrm>
          <a:prstGeom prst="rect">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Trebuchet MS" panose="020B0603020202020204" pitchFamily="34" charset="0"/>
                <a:ea typeface="+mn-ea"/>
                <a:cs typeface="+mn-cs"/>
                <a:sym typeface="Arial"/>
              </a:rPr>
              <a:t>98 KW DIFFERENCE</a:t>
            </a:r>
          </a:p>
        </p:txBody>
      </p:sp>
      <p:pic>
        <p:nvPicPr>
          <p:cNvPr id="5" name="Picture 4">
            <a:extLst>
              <a:ext uri="{FF2B5EF4-FFF2-40B4-BE49-F238E27FC236}">
                <a16:creationId xmlns:a16="http://schemas.microsoft.com/office/drawing/2014/main" id="{629C00D8-9CF9-4C42-81E4-8B6278D973A9}"/>
              </a:ext>
            </a:extLst>
          </p:cNvPr>
          <p:cNvPicPr>
            <a:picLocks noChangeAspect="1"/>
          </p:cNvPicPr>
          <p:nvPr/>
        </p:nvPicPr>
        <p:blipFill>
          <a:blip r:embed="rId3"/>
          <a:stretch>
            <a:fillRect/>
          </a:stretch>
        </p:blipFill>
        <p:spPr>
          <a:xfrm>
            <a:off x="81480" y="4177772"/>
            <a:ext cx="5324741" cy="954351"/>
          </a:xfrm>
          <a:custGeom>
            <a:avLst/>
            <a:gdLst>
              <a:gd name="connsiteX0" fmla="*/ 0 w 5324741"/>
              <a:gd name="connsiteY0" fmla="*/ 0 h 954351"/>
              <a:gd name="connsiteX1" fmla="*/ 612345 w 5324741"/>
              <a:gd name="connsiteY1" fmla="*/ 0 h 954351"/>
              <a:gd name="connsiteX2" fmla="*/ 1384433 w 5324741"/>
              <a:gd name="connsiteY2" fmla="*/ 0 h 954351"/>
              <a:gd name="connsiteX3" fmla="*/ 1943530 w 5324741"/>
              <a:gd name="connsiteY3" fmla="*/ 0 h 954351"/>
              <a:gd name="connsiteX4" fmla="*/ 2449381 w 5324741"/>
              <a:gd name="connsiteY4" fmla="*/ 0 h 954351"/>
              <a:gd name="connsiteX5" fmla="*/ 3008479 w 5324741"/>
              <a:gd name="connsiteY5" fmla="*/ 0 h 954351"/>
              <a:gd name="connsiteX6" fmla="*/ 3674071 w 5324741"/>
              <a:gd name="connsiteY6" fmla="*/ 0 h 954351"/>
              <a:gd name="connsiteX7" fmla="*/ 4339664 w 5324741"/>
              <a:gd name="connsiteY7" fmla="*/ 0 h 954351"/>
              <a:gd name="connsiteX8" fmla="*/ 5324741 w 5324741"/>
              <a:gd name="connsiteY8" fmla="*/ 0 h 954351"/>
              <a:gd name="connsiteX9" fmla="*/ 5324741 w 5324741"/>
              <a:gd name="connsiteY9" fmla="*/ 467632 h 954351"/>
              <a:gd name="connsiteX10" fmla="*/ 5324741 w 5324741"/>
              <a:gd name="connsiteY10" fmla="*/ 954351 h 954351"/>
              <a:gd name="connsiteX11" fmla="*/ 4659148 w 5324741"/>
              <a:gd name="connsiteY11" fmla="*/ 954351 h 954351"/>
              <a:gd name="connsiteX12" fmla="*/ 4153298 w 5324741"/>
              <a:gd name="connsiteY12" fmla="*/ 954351 h 954351"/>
              <a:gd name="connsiteX13" fmla="*/ 3381211 w 5324741"/>
              <a:gd name="connsiteY13" fmla="*/ 954351 h 954351"/>
              <a:gd name="connsiteX14" fmla="*/ 2662371 w 5324741"/>
              <a:gd name="connsiteY14" fmla="*/ 954351 h 954351"/>
              <a:gd name="connsiteX15" fmla="*/ 2156520 w 5324741"/>
              <a:gd name="connsiteY15" fmla="*/ 954351 h 954351"/>
              <a:gd name="connsiteX16" fmla="*/ 1544175 w 5324741"/>
              <a:gd name="connsiteY16" fmla="*/ 954351 h 954351"/>
              <a:gd name="connsiteX17" fmla="*/ 825335 w 5324741"/>
              <a:gd name="connsiteY17" fmla="*/ 954351 h 954351"/>
              <a:gd name="connsiteX18" fmla="*/ 0 w 5324741"/>
              <a:gd name="connsiteY18" fmla="*/ 954351 h 954351"/>
              <a:gd name="connsiteX19" fmla="*/ 0 w 5324741"/>
              <a:gd name="connsiteY19" fmla="*/ 467632 h 954351"/>
              <a:gd name="connsiteX20" fmla="*/ 0 w 5324741"/>
              <a:gd name="connsiteY20" fmla="*/ 0 h 954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24741" h="954351" fill="none" extrusionOk="0">
                <a:moveTo>
                  <a:pt x="0" y="0"/>
                </a:moveTo>
                <a:cubicBezTo>
                  <a:pt x="221287" y="-23301"/>
                  <a:pt x="438108" y="28177"/>
                  <a:pt x="612345" y="0"/>
                </a:cubicBezTo>
                <a:cubicBezTo>
                  <a:pt x="786583" y="-28177"/>
                  <a:pt x="1181227" y="-334"/>
                  <a:pt x="1384433" y="0"/>
                </a:cubicBezTo>
                <a:cubicBezTo>
                  <a:pt x="1587639" y="334"/>
                  <a:pt x="1789129" y="465"/>
                  <a:pt x="1943530" y="0"/>
                </a:cubicBezTo>
                <a:cubicBezTo>
                  <a:pt x="2097931" y="-465"/>
                  <a:pt x="2343346" y="-23943"/>
                  <a:pt x="2449381" y="0"/>
                </a:cubicBezTo>
                <a:cubicBezTo>
                  <a:pt x="2555416" y="23943"/>
                  <a:pt x="2747417" y="26967"/>
                  <a:pt x="3008479" y="0"/>
                </a:cubicBezTo>
                <a:cubicBezTo>
                  <a:pt x="3269541" y="-26967"/>
                  <a:pt x="3455020" y="-24560"/>
                  <a:pt x="3674071" y="0"/>
                </a:cubicBezTo>
                <a:cubicBezTo>
                  <a:pt x="3893122" y="24560"/>
                  <a:pt x="4007243" y="-28950"/>
                  <a:pt x="4339664" y="0"/>
                </a:cubicBezTo>
                <a:cubicBezTo>
                  <a:pt x="4672085" y="28950"/>
                  <a:pt x="5075788" y="-26477"/>
                  <a:pt x="5324741" y="0"/>
                </a:cubicBezTo>
                <a:cubicBezTo>
                  <a:pt x="5305380" y="126055"/>
                  <a:pt x="5341074" y="342658"/>
                  <a:pt x="5324741" y="467632"/>
                </a:cubicBezTo>
                <a:cubicBezTo>
                  <a:pt x="5308408" y="592606"/>
                  <a:pt x="5322056" y="766723"/>
                  <a:pt x="5324741" y="954351"/>
                </a:cubicBezTo>
                <a:cubicBezTo>
                  <a:pt x="5190170" y="968965"/>
                  <a:pt x="4834249" y="978170"/>
                  <a:pt x="4659148" y="954351"/>
                </a:cubicBezTo>
                <a:cubicBezTo>
                  <a:pt x="4484047" y="930532"/>
                  <a:pt x="4346306" y="979024"/>
                  <a:pt x="4153298" y="954351"/>
                </a:cubicBezTo>
                <a:cubicBezTo>
                  <a:pt x="3960290" y="929679"/>
                  <a:pt x="3649722" y="988091"/>
                  <a:pt x="3381211" y="954351"/>
                </a:cubicBezTo>
                <a:cubicBezTo>
                  <a:pt x="3112700" y="920611"/>
                  <a:pt x="2876190" y="977864"/>
                  <a:pt x="2662371" y="954351"/>
                </a:cubicBezTo>
                <a:cubicBezTo>
                  <a:pt x="2448552" y="930838"/>
                  <a:pt x="2409052" y="951628"/>
                  <a:pt x="2156520" y="954351"/>
                </a:cubicBezTo>
                <a:cubicBezTo>
                  <a:pt x="1903988" y="957074"/>
                  <a:pt x="1667968" y="965247"/>
                  <a:pt x="1544175" y="954351"/>
                </a:cubicBezTo>
                <a:cubicBezTo>
                  <a:pt x="1420383" y="943455"/>
                  <a:pt x="1071684" y="986879"/>
                  <a:pt x="825335" y="954351"/>
                </a:cubicBezTo>
                <a:cubicBezTo>
                  <a:pt x="578986" y="921823"/>
                  <a:pt x="184691" y="975899"/>
                  <a:pt x="0" y="954351"/>
                </a:cubicBezTo>
                <a:cubicBezTo>
                  <a:pt x="-15091" y="845032"/>
                  <a:pt x="10184" y="580519"/>
                  <a:pt x="0" y="467632"/>
                </a:cubicBezTo>
                <a:cubicBezTo>
                  <a:pt x="-10184" y="354745"/>
                  <a:pt x="18450" y="222892"/>
                  <a:pt x="0" y="0"/>
                </a:cubicBezTo>
                <a:close/>
              </a:path>
              <a:path w="5324741" h="954351" stroke="0" extrusionOk="0">
                <a:moveTo>
                  <a:pt x="0" y="0"/>
                </a:moveTo>
                <a:cubicBezTo>
                  <a:pt x="223936" y="-14115"/>
                  <a:pt x="357404" y="-812"/>
                  <a:pt x="665593" y="0"/>
                </a:cubicBezTo>
                <a:cubicBezTo>
                  <a:pt x="973782" y="812"/>
                  <a:pt x="1090350" y="-16434"/>
                  <a:pt x="1437680" y="0"/>
                </a:cubicBezTo>
                <a:cubicBezTo>
                  <a:pt x="1785010" y="16434"/>
                  <a:pt x="1776001" y="-2892"/>
                  <a:pt x="1943530" y="0"/>
                </a:cubicBezTo>
                <a:cubicBezTo>
                  <a:pt x="2111059" y="2892"/>
                  <a:pt x="2380544" y="-24110"/>
                  <a:pt x="2555876" y="0"/>
                </a:cubicBezTo>
                <a:cubicBezTo>
                  <a:pt x="2731208" y="24110"/>
                  <a:pt x="3010295" y="26350"/>
                  <a:pt x="3274716" y="0"/>
                </a:cubicBezTo>
                <a:cubicBezTo>
                  <a:pt x="3539137" y="-26350"/>
                  <a:pt x="3851870" y="15509"/>
                  <a:pt x="4046803" y="0"/>
                </a:cubicBezTo>
                <a:cubicBezTo>
                  <a:pt x="4241736" y="-15509"/>
                  <a:pt x="5031349" y="31139"/>
                  <a:pt x="5324741" y="0"/>
                </a:cubicBezTo>
                <a:cubicBezTo>
                  <a:pt x="5339523" y="224573"/>
                  <a:pt x="5332198" y="240843"/>
                  <a:pt x="5324741" y="458088"/>
                </a:cubicBezTo>
                <a:cubicBezTo>
                  <a:pt x="5317284" y="675333"/>
                  <a:pt x="5314091" y="796012"/>
                  <a:pt x="5324741" y="954351"/>
                </a:cubicBezTo>
                <a:cubicBezTo>
                  <a:pt x="5076542" y="957860"/>
                  <a:pt x="5013675" y="962599"/>
                  <a:pt x="4712396" y="954351"/>
                </a:cubicBezTo>
                <a:cubicBezTo>
                  <a:pt x="4411118" y="946103"/>
                  <a:pt x="4344781" y="966339"/>
                  <a:pt x="4206545" y="954351"/>
                </a:cubicBezTo>
                <a:cubicBezTo>
                  <a:pt x="4068309" y="942363"/>
                  <a:pt x="3722557" y="987038"/>
                  <a:pt x="3434458" y="954351"/>
                </a:cubicBezTo>
                <a:cubicBezTo>
                  <a:pt x="3146359" y="921664"/>
                  <a:pt x="3029583" y="938098"/>
                  <a:pt x="2875360" y="954351"/>
                </a:cubicBezTo>
                <a:cubicBezTo>
                  <a:pt x="2721137" y="970604"/>
                  <a:pt x="2518723" y="943351"/>
                  <a:pt x="2263015" y="954351"/>
                </a:cubicBezTo>
                <a:cubicBezTo>
                  <a:pt x="2007308" y="965351"/>
                  <a:pt x="1868473" y="972045"/>
                  <a:pt x="1597422" y="954351"/>
                </a:cubicBezTo>
                <a:cubicBezTo>
                  <a:pt x="1326371" y="936657"/>
                  <a:pt x="1280084" y="976257"/>
                  <a:pt x="1038324" y="954351"/>
                </a:cubicBezTo>
                <a:cubicBezTo>
                  <a:pt x="796564" y="932445"/>
                  <a:pt x="406578" y="917289"/>
                  <a:pt x="0" y="954351"/>
                </a:cubicBezTo>
                <a:cubicBezTo>
                  <a:pt x="-20666" y="735652"/>
                  <a:pt x="17434" y="602894"/>
                  <a:pt x="0" y="467632"/>
                </a:cubicBezTo>
                <a:cubicBezTo>
                  <a:pt x="-17434" y="332370"/>
                  <a:pt x="-22538" y="99357"/>
                  <a:pt x="0" y="0"/>
                </a:cubicBezTo>
                <a:close/>
              </a:path>
            </a:pathLst>
          </a:custGeom>
          <a:ln>
            <a:solidFill>
              <a:schemeClr val="bg2"/>
            </a:solidFill>
            <a:extLst>
              <a:ext uri="{C807C97D-BFC1-408E-A445-0C87EB9F89A2}">
                <ask:lineSketchStyleProps xmlns:ask="http://schemas.microsoft.com/office/drawing/2018/sketchyshapes" sd="481711788">
                  <a:prstGeom prst="rect">
                    <a:avLst/>
                  </a:prstGeom>
                  <ask:type>
                    <ask:lineSketchFreehand/>
                  </ask:type>
                </ask:lineSketchStyleProps>
              </a:ext>
            </a:extLst>
          </a:ln>
        </p:spPr>
      </p:pic>
      <p:pic>
        <p:nvPicPr>
          <p:cNvPr id="14" name="Picture 13">
            <a:extLst>
              <a:ext uri="{FF2B5EF4-FFF2-40B4-BE49-F238E27FC236}">
                <a16:creationId xmlns:a16="http://schemas.microsoft.com/office/drawing/2014/main" id="{8D041348-F215-6B92-B5AA-486ED8C3048A}"/>
              </a:ext>
            </a:extLst>
          </p:cNvPr>
          <p:cNvPicPr>
            <a:picLocks noChangeAspect="1"/>
          </p:cNvPicPr>
          <p:nvPr/>
        </p:nvPicPr>
        <p:blipFill>
          <a:blip r:embed="rId4"/>
          <a:stretch>
            <a:fillRect/>
          </a:stretch>
        </p:blipFill>
        <p:spPr>
          <a:xfrm>
            <a:off x="81480" y="1361379"/>
            <a:ext cx="5324741" cy="954351"/>
          </a:xfrm>
          <a:custGeom>
            <a:avLst/>
            <a:gdLst>
              <a:gd name="connsiteX0" fmla="*/ 0 w 5324741"/>
              <a:gd name="connsiteY0" fmla="*/ 0 h 954351"/>
              <a:gd name="connsiteX1" fmla="*/ 718840 w 5324741"/>
              <a:gd name="connsiteY1" fmla="*/ 0 h 954351"/>
              <a:gd name="connsiteX2" fmla="*/ 1437680 w 5324741"/>
              <a:gd name="connsiteY2" fmla="*/ 0 h 954351"/>
              <a:gd name="connsiteX3" fmla="*/ 2156520 w 5324741"/>
              <a:gd name="connsiteY3" fmla="*/ 0 h 954351"/>
              <a:gd name="connsiteX4" fmla="*/ 2822113 w 5324741"/>
              <a:gd name="connsiteY4" fmla="*/ 0 h 954351"/>
              <a:gd name="connsiteX5" fmla="*/ 3434458 w 5324741"/>
              <a:gd name="connsiteY5" fmla="*/ 0 h 954351"/>
              <a:gd name="connsiteX6" fmla="*/ 4153298 w 5324741"/>
              <a:gd name="connsiteY6" fmla="*/ 0 h 954351"/>
              <a:gd name="connsiteX7" fmla="*/ 4659148 w 5324741"/>
              <a:gd name="connsiteY7" fmla="*/ 0 h 954351"/>
              <a:gd name="connsiteX8" fmla="*/ 5324741 w 5324741"/>
              <a:gd name="connsiteY8" fmla="*/ 0 h 954351"/>
              <a:gd name="connsiteX9" fmla="*/ 5324741 w 5324741"/>
              <a:gd name="connsiteY9" fmla="*/ 477176 h 954351"/>
              <a:gd name="connsiteX10" fmla="*/ 5324741 w 5324741"/>
              <a:gd name="connsiteY10" fmla="*/ 954351 h 954351"/>
              <a:gd name="connsiteX11" fmla="*/ 4818891 w 5324741"/>
              <a:gd name="connsiteY11" fmla="*/ 954351 h 954351"/>
              <a:gd name="connsiteX12" fmla="*/ 4206545 w 5324741"/>
              <a:gd name="connsiteY12" fmla="*/ 954351 h 954351"/>
              <a:gd name="connsiteX13" fmla="*/ 3700695 w 5324741"/>
              <a:gd name="connsiteY13" fmla="*/ 954351 h 954351"/>
              <a:gd name="connsiteX14" fmla="*/ 3035102 w 5324741"/>
              <a:gd name="connsiteY14" fmla="*/ 954351 h 954351"/>
              <a:gd name="connsiteX15" fmla="*/ 2369510 w 5324741"/>
              <a:gd name="connsiteY15" fmla="*/ 954351 h 954351"/>
              <a:gd name="connsiteX16" fmla="*/ 1757165 w 5324741"/>
              <a:gd name="connsiteY16" fmla="*/ 954351 h 954351"/>
              <a:gd name="connsiteX17" fmla="*/ 1144819 w 5324741"/>
              <a:gd name="connsiteY17" fmla="*/ 954351 h 954351"/>
              <a:gd name="connsiteX18" fmla="*/ 0 w 5324741"/>
              <a:gd name="connsiteY18" fmla="*/ 954351 h 954351"/>
              <a:gd name="connsiteX19" fmla="*/ 0 w 5324741"/>
              <a:gd name="connsiteY19" fmla="*/ 477176 h 954351"/>
              <a:gd name="connsiteX20" fmla="*/ 0 w 5324741"/>
              <a:gd name="connsiteY20" fmla="*/ 0 h 954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24741" h="954351" fill="none" extrusionOk="0">
                <a:moveTo>
                  <a:pt x="0" y="0"/>
                </a:moveTo>
                <a:cubicBezTo>
                  <a:pt x="308654" y="-10025"/>
                  <a:pt x="361013" y="16963"/>
                  <a:pt x="718840" y="0"/>
                </a:cubicBezTo>
                <a:cubicBezTo>
                  <a:pt x="1076667" y="-16963"/>
                  <a:pt x="1184697" y="-23748"/>
                  <a:pt x="1437680" y="0"/>
                </a:cubicBezTo>
                <a:cubicBezTo>
                  <a:pt x="1690663" y="23748"/>
                  <a:pt x="1997316" y="9503"/>
                  <a:pt x="2156520" y="0"/>
                </a:cubicBezTo>
                <a:cubicBezTo>
                  <a:pt x="2315724" y="-9503"/>
                  <a:pt x="2643182" y="-26258"/>
                  <a:pt x="2822113" y="0"/>
                </a:cubicBezTo>
                <a:cubicBezTo>
                  <a:pt x="3001044" y="26258"/>
                  <a:pt x="3197571" y="-10471"/>
                  <a:pt x="3434458" y="0"/>
                </a:cubicBezTo>
                <a:cubicBezTo>
                  <a:pt x="3671345" y="10471"/>
                  <a:pt x="3937196" y="-21552"/>
                  <a:pt x="4153298" y="0"/>
                </a:cubicBezTo>
                <a:cubicBezTo>
                  <a:pt x="4369400" y="21552"/>
                  <a:pt x="4423873" y="-22529"/>
                  <a:pt x="4659148" y="0"/>
                </a:cubicBezTo>
                <a:cubicBezTo>
                  <a:pt x="4894423" y="22529"/>
                  <a:pt x="5092849" y="-12822"/>
                  <a:pt x="5324741" y="0"/>
                </a:cubicBezTo>
                <a:cubicBezTo>
                  <a:pt x="5337928" y="152979"/>
                  <a:pt x="5317510" y="272573"/>
                  <a:pt x="5324741" y="477176"/>
                </a:cubicBezTo>
                <a:cubicBezTo>
                  <a:pt x="5331972" y="681779"/>
                  <a:pt x="5328824" y="829469"/>
                  <a:pt x="5324741" y="954351"/>
                </a:cubicBezTo>
                <a:cubicBezTo>
                  <a:pt x="5092329" y="957977"/>
                  <a:pt x="5016838" y="929168"/>
                  <a:pt x="4818891" y="954351"/>
                </a:cubicBezTo>
                <a:cubicBezTo>
                  <a:pt x="4620944" y="979535"/>
                  <a:pt x="4379088" y="928365"/>
                  <a:pt x="4206545" y="954351"/>
                </a:cubicBezTo>
                <a:cubicBezTo>
                  <a:pt x="4034002" y="980337"/>
                  <a:pt x="3838389" y="947531"/>
                  <a:pt x="3700695" y="954351"/>
                </a:cubicBezTo>
                <a:cubicBezTo>
                  <a:pt x="3563001" y="961172"/>
                  <a:pt x="3246785" y="932915"/>
                  <a:pt x="3035102" y="954351"/>
                </a:cubicBezTo>
                <a:cubicBezTo>
                  <a:pt x="2823419" y="975787"/>
                  <a:pt x="2613562" y="972420"/>
                  <a:pt x="2369510" y="954351"/>
                </a:cubicBezTo>
                <a:cubicBezTo>
                  <a:pt x="2125458" y="936282"/>
                  <a:pt x="1964991" y="946633"/>
                  <a:pt x="1757165" y="954351"/>
                </a:cubicBezTo>
                <a:cubicBezTo>
                  <a:pt x="1549340" y="962069"/>
                  <a:pt x="1425231" y="980835"/>
                  <a:pt x="1144819" y="954351"/>
                </a:cubicBezTo>
                <a:cubicBezTo>
                  <a:pt x="864407" y="927867"/>
                  <a:pt x="370151" y="908749"/>
                  <a:pt x="0" y="954351"/>
                </a:cubicBezTo>
                <a:cubicBezTo>
                  <a:pt x="14605" y="811279"/>
                  <a:pt x="4337" y="685939"/>
                  <a:pt x="0" y="477176"/>
                </a:cubicBezTo>
                <a:cubicBezTo>
                  <a:pt x="-4337" y="268413"/>
                  <a:pt x="-1975" y="157830"/>
                  <a:pt x="0" y="0"/>
                </a:cubicBezTo>
                <a:close/>
              </a:path>
              <a:path w="5324741" h="954351" stroke="0" extrusionOk="0">
                <a:moveTo>
                  <a:pt x="0" y="0"/>
                </a:moveTo>
                <a:cubicBezTo>
                  <a:pt x="158111" y="-27752"/>
                  <a:pt x="378184" y="21111"/>
                  <a:pt x="612345" y="0"/>
                </a:cubicBezTo>
                <a:cubicBezTo>
                  <a:pt x="846507" y="-21111"/>
                  <a:pt x="910284" y="-7321"/>
                  <a:pt x="1118196" y="0"/>
                </a:cubicBezTo>
                <a:cubicBezTo>
                  <a:pt x="1326108" y="7321"/>
                  <a:pt x="1475757" y="-23744"/>
                  <a:pt x="1730541" y="0"/>
                </a:cubicBezTo>
                <a:cubicBezTo>
                  <a:pt x="1985325" y="23744"/>
                  <a:pt x="2084025" y="-5590"/>
                  <a:pt x="2342886" y="0"/>
                </a:cubicBezTo>
                <a:cubicBezTo>
                  <a:pt x="2601748" y="5590"/>
                  <a:pt x="2946525" y="36357"/>
                  <a:pt x="3114973" y="0"/>
                </a:cubicBezTo>
                <a:cubicBezTo>
                  <a:pt x="3283421" y="-36357"/>
                  <a:pt x="3406687" y="9117"/>
                  <a:pt x="3620824" y="0"/>
                </a:cubicBezTo>
                <a:cubicBezTo>
                  <a:pt x="3834961" y="-9117"/>
                  <a:pt x="3989944" y="7263"/>
                  <a:pt x="4286417" y="0"/>
                </a:cubicBezTo>
                <a:cubicBezTo>
                  <a:pt x="4582890" y="-7263"/>
                  <a:pt x="5105473" y="-12874"/>
                  <a:pt x="5324741" y="0"/>
                </a:cubicBezTo>
                <a:cubicBezTo>
                  <a:pt x="5321635" y="201111"/>
                  <a:pt x="5346333" y="395581"/>
                  <a:pt x="5324741" y="496263"/>
                </a:cubicBezTo>
                <a:cubicBezTo>
                  <a:pt x="5303149" y="596945"/>
                  <a:pt x="5304604" y="747506"/>
                  <a:pt x="5324741" y="954351"/>
                </a:cubicBezTo>
                <a:cubicBezTo>
                  <a:pt x="5056779" y="935577"/>
                  <a:pt x="4902984" y="945370"/>
                  <a:pt x="4765643" y="954351"/>
                </a:cubicBezTo>
                <a:cubicBezTo>
                  <a:pt x="4628302" y="963332"/>
                  <a:pt x="4336128" y="943214"/>
                  <a:pt x="4046803" y="954351"/>
                </a:cubicBezTo>
                <a:cubicBezTo>
                  <a:pt x="3757478" y="965488"/>
                  <a:pt x="3684600" y="940935"/>
                  <a:pt x="3487705" y="954351"/>
                </a:cubicBezTo>
                <a:cubicBezTo>
                  <a:pt x="3290810" y="967767"/>
                  <a:pt x="2948222" y="956050"/>
                  <a:pt x="2768865" y="954351"/>
                </a:cubicBezTo>
                <a:cubicBezTo>
                  <a:pt x="2589508" y="952652"/>
                  <a:pt x="2394695" y="967352"/>
                  <a:pt x="2263015" y="954351"/>
                </a:cubicBezTo>
                <a:cubicBezTo>
                  <a:pt x="2131335" y="941351"/>
                  <a:pt x="1866849" y="982799"/>
                  <a:pt x="1597422" y="954351"/>
                </a:cubicBezTo>
                <a:cubicBezTo>
                  <a:pt x="1327995" y="925903"/>
                  <a:pt x="1289112" y="938516"/>
                  <a:pt x="1091572" y="954351"/>
                </a:cubicBezTo>
                <a:cubicBezTo>
                  <a:pt x="894032" y="970187"/>
                  <a:pt x="227468" y="900830"/>
                  <a:pt x="0" y="954351"/>
                </a:cubicBezTo>
                <a:cubicBezTo>
                  <a:pt x="1232" y="828651"/>
                  <a:pt x="-20868" y="672333"/>
                  <a:pt x="0" y="477176"/>
                </a:cubicBezTo>
                <a:cubicBezTo>
                  <a:pt x="20868" y="282020"/>
                  <a:pt x="-9914" y="212227"/>
                  <a:pt x="0" y="0"/>
                </a:cubicBezTo>
                <a:close/>
              </a:path>
            </a:pathLst>
          </a:custGeom>
          <a:ln>
            <a:solidFill>
              <a:schemeClr val="bg2"/>
            </a:solidFill>
            <a:extLst>
              <a:ext uri="{C807C97D-BFC1-408E-A445-0C87EB9F89A2}">
                <ask:lineSketchStyleProps xmlns:ask="http://schemas.microsoft.com/office/drawing/2018/sketchyshapes" sd="3726246211">
                  <a:prstGeom prst="rect">
                    <a:avLst/>
                  </a:prstGeom>
                  <ask:type>
                    <ask:lineSketchFreehand/>
                  </ask:type>
                </ask:lineSketchStyleProps>
              </a:ext>
            </a:extLst>
          </a:ln>
        </p:spPr>
      </p:pic>
      <p:pic>
        <p:nvPicPr>
          <p:cNvPr id="16" name="Picture 15">
            <a:extLst>
              <a:ext uri="{FF2B5EF4-FFF2-40B4-BE49-F238E27FC236}">
                <a16:creationId xmlns:a16="http://schemas.microsoft.com/office/drawing/2014/main" id="{779EEE74-CD74-FD8C-A676-9EBDACCFE4DE}"/>
              </a:ext>
            </a:extLst>
          </p:cNvPr>
          <p:cNvPicPr>
            <a:picLocks noChangeAspect="1"/>
          </p:cNvPicPr>
          <p:nvPr/>
        </p:nvPicPr>
        <p:blipFill>
          <a:blip r:embed="rId5"/>
          <a:stretch>
            <a:fillRect/>
          </a:stretch>
        </p:blipFill>
        <p:spPr>
          <a:xfrm>
            <a:off x="5595892" y="1342861"/>
            <a:ext cx="6324379" cy="1177218"/>
          </a:xfrm>
          <a:prstGeom prst="rect">
            <a:avLst/>
          </a:prstGeom>
        </p:spPr>
      </p:pic>
      <p:pic>
        <p:nvPicPr>
          <p:cNvPr id="18" name="Picture 17">
            <a:extLst>
              <a:ext uri="{FF2B5EF4-FFF2-40B4-BE49-F238E27FC236}">
                <a16:creationId xmlns:a16="http://schemas.microsoft.com/office/drawing/2014/main" id="{85AC1CCA-674E-3A59-02F4-5D5DAC4193F7}"/>
              </a:ext>
            </a:extLst>
          </p:cNvPr>
          <p:cNvPicPr>
            <a:picLocks noChangeAspect="1"/>
          </p:cNvPicPr>
          <p:nvPr/>
        </p:nvPicPr>
        <p:blipFill>
          <a:blip r:embed="rId6"/>
          <a:stretch>
            <a:fillRect/>
          </a:stretch>
        </p:blipFill>
        <p:spPr>
          <a:xfrm>
            <a:off x="5595892" y="4096464"/>
            <a:ext cx="5404692" cy="1164425"/>
          </a:xfrm>
          <a:prstGeom prst="rect">
            <a:avLst/>
          </a:prstGeom>
        </p:spPr>
      </p:pic>
      <p:sp>
        <p:nvSpPr>
          <p:cNvPr id="19" name="TextBox 18">
            <a:extLst>
              <a:ext uri="{FF2B5EF4-FFF2-40B4-BE49-F238E27FC236}">
                <a16:creationId xmlns:a16="http://schemas.microsoft.com/office/drawing/2014/main" id="{7380F900-87A6-6378-2A7F-6B49104AC519}"/>
              </a:ext>
            </a:extLst>
          </p:cNvPr>
          <p:cNvSpPr txBox="1"/>
          <p:nvPr/>
        </p:nvSpPr>
        <p:spPr>
          <a:xfrm>
            <a:off x="4577862" y="3427379"/>
            <a:ext cx="181707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sng" strike="noStrike" kern="0" cap="none" spc="0" normalizeH="0" baseline="0" noProof="0">
                <a:ln>
                  <a:noFill/>
                </a:ln>
                <a:solidFill>
                  <a:srgbClr val="1F497D"/>
                </a:solidFill>
                <a:effectLst/>
                <a:uLnTx/>
                <a:uFillTx/>
                <a:latin typeface="Trebuchet MS" panose="020B0603020202020204" pitchFamily="34" charset="0"/>
                <a:cs typeface="Arial"/>
                <a:sym typeface="Arial"/>
              </a:rPr>
              <a:t>WITH EFT</a:t>
            </a:r>
          </a:p>
        </p:txBody>
      </p:sp>
      <p:sp>
        <p:nvSpPr>
          <p:cNvPr id="20" name="TextBox 19">
            <a:extLst>
              <a:ext uri="{FF2B5EF4-FFF2-40B4-BE49-F238E27FC236}">
                <a16:creationId xmlns:a16="http://schemas.microsoft.com/office/drawing/2014/main" id="{534BD644-AF94-C43F-1BDD-488AAFC5931F}"/>
              </a:ext>
            </a:extLst>
          </p:cNvPr>
          <p:cNvSpPr txBox="1"/>
          <p:nvPr/>
        </p:nvSpPr>
        <p:spPr>
          <a:xfrm>
            <a:off x="7568037" y="5260889"/>
            <a:ext cx="22352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FF0000"/>
                </a:solidFill>
                <a:effectLst/>
                <a:uLnTx/>
                <a:uFillTx/>
                <a:latin typeface="Trebuchet MS" panose="020B0603020202020204" pitchFamily="34" charset="0"/>
                <a:cs typeface="Arial"/>
                <a:sym typeface="Arial"/>
              </a:rPr>
              <a:t>LENGTH - 39 FEET</a:t>
            </a:r>
          </a:p>
        </p:txBody>
      </p:sp>
      <p:sp>
        <p:nvSpPr>
          <p:cNvPr id="21" name="Oval 20">
            <a:extLst>
              <a:ext uri="{FF2B5EF4-FFF2-40B4-BE49-F238E27FC236}">
                <a16:creationId xmlns:a16="http://schemas.microsoft.com/office/drawing/2014/main" id="{A4EB9941-6B0A-4338-A5CC-D8916742D37C}"/>
              </a:ext>
            </a:extLst>
          </p:cNvPr>
          <p:cNvSpPr/>
          <p:nvPr/>
        </p:nvSpPr>
        <p:spPr>
          <a:xfrm>
            <a:off x="4824459" y="1593194"/>
            <a:ext cx="731344" cy="44697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 name="Oval 21">
            <a:extLst>
              <a:ext uri="{FF2B5EF4-FFF2-40B4-BE49-F238E27FC236}">
                <a16:creationId xmlns:a16="http://schemas.microsoft.com/office/drawing/2014/main" id="{2D95AE7F-39AF-3BD2-E511-CE4F1E9C80BA}"/>
              </a:ext>
            </a:extLst>
          </p:cNvPr>
          <p:cNvSpPr/>
          <p:nvPr/>
        </p:nvSpPr>
        <p:spPr>
          <a:xfrm>
            <a:off x="4824459" y="4455189"/>
            <a:ext cx="731344" cy="44697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23" name="Straight Connector 22">
            <a:extLst>
              <a:ext uri="{FF2B5EF4-FFF2-40B4-BE49-F238E27FC236}">
                <a16:creationId xmlns:a16="http://schemas.microsoft.com/office/drawing/2014/main" id="{A5EEB4A7-6B09-546C-CDF9-E32FB28E88E8}"/>
              </a:ext>
            </a:extLst>
          </p:cNvPr>
          <p:cNvCxnSpPr>
            <a:cxnSpLocks/>
            <a:endCxn id="22" idx="2"/>
          </p:cNvCxnSpPr>
          <p:nvPr/>
        </p:nvCxnSpPr>
        <p:spPr>
          <a:xfrm>
            <a:off x="3938978" y="3534459"/>
            <a:ext cx="885481" cy="114421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8EC2260-A4BA-9769-76F4-5017BFD8F091}"/>
              </a:ext>
            </a:extLst>
          </p:cNvPr>
          <p:cNvCxnSpPr>
            <a:cxnSpLocks/>
            <a:endCxn id="21" idx="2"/>
          </p:cNvCxnSpPr>
          <p:nvPr/>
        </p:nvCxnSpPr>
        <p:spPr>
          <a:xfrm flipV="1">
            <a:off x="3948816" y="1816681"/>
            <a:ext cx="875643" cy="135558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8F614DC9-BB88-706C-3E63-FAFCB846875D}"/>
              </a:ext>
            </a:extLst>
          </p:cNvPr>
          <p:cNvSpPr txBox="1"/>
          <p:nvPr/>
        </p:nvSpPr>
        <p:spPr>
          <a:xfrm>
            <a:off x="939183" y="5565424"/>
            <a:ext cx="613331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FF0000"/>
                </a:solidFill>
                <a:effectLst/>
                <a:uLnTx/>
                <a:uFillTx/>
                <a:latin typeface="Trebuchet MS" panose="020B0603020202020204" pitchFamily="34" charset="0"/>
                <a:cs typeface="Arial"/>
                <a:sym typeface="Arial"/>
              </a:rPr>
              <a:t>*CHILLER COST SAVINGS IS $29,000 PER CHILLER*</a:t>
            </a:r>
          </a:p>
        </p:txBody>
      </p:sp>
    </p:spTree>
    <p:extLst>
      <p:ext uri="{BB962C8B-B14F-4D97-AF65-F5344CB8AC3E}">
        <p14:creationId xmlns:p14="http://schemas.microsoft.com/office/powerpoint/2010/main" val="13557041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5DEE72FE-CD20-B3E7-9612-694678A74338}"/>
            </a:ext>
          </a:extLst>
        </p:cNvPr>
        <p:cNvGrpSpPr/>
        <p:nvPr/>
      </p:nvGrpSpPr>
      <p:grpSpPr>
        <a:xfrm>
          <a:off x="0" y="0"/>
          <a:ext cx="0" cy="0"/>
          <a:chOff x="0" y="0"/>
          <a:chExt cx="0" cy="0"/>
        </a:xfrm>
      </p:grpSpPr>
      <p:sp>
        <p:nvSpPr>
          <p:cNvPr id="91" name="Google Shape;91;p4">
            <a:extLst>
              <a:ext uri="{FF2B5EF4-FFF2-40B4-BE49-F238E27FC236}">
                <a16:creationId xmlns:a16="http://schemas.microsoft.com/office/drawing/2014/main" id="{BF91182F-1DE7-1F98-8D60-BC19ACF17C0C}"/>
              </a:ext>
            </a:extLst>
          </p:cNvPr>
          <p:cNvSpPr txBox="1">
            <a:spLocks noGrp="1"/>
          </p:cNvSpPr>
          <p:nvPr>
            <p:ph type="title"/>
          </p:nvPr>
        </p:nvSpPr>
        <p:spPr>
          <a:xfrm>
            <a:off x="271728" y="100194"/>
            <a:ext cx="11648543" cy="659155"/>
          </a:xfrm>
          <a:prstGeom prst="rect">
            <a:avLst/>
          </a:prstGeom>
          <a:noFill/>
          <a:ln>
            <a:noFill/>
          </a:ln>
        </p:spPr>
        <p:txBody>
          <a:bodyPr spcFirstLastPara="1" wrap="square" lIns="0" tIns="12700" rIns="0" bIns="0" anchor="t" anchorCtr="0">
            <a:spAutoFit/>
          </a:bodyPr>
          <a:lstStyle/>
          <a:p>
            <a:pPr marL="12700" lvl="0" indent="0" algn="ctr" rtl="0">
              <a:lnSpc>
                <a:spcPct val="100000"/>
              </a:lnSpc>
              <a:spcBef>
                <a:spcPts val="0"/>
              </a:spcBef>
              <a:spcAft>
                <a:spcPts val="0"/>
              </a:spcAft>
              <a:buNone/>
            </a:pPr>
            <a:r>
              <a:rPr lang="en-US" sz="4200" b="1">
                <a:solidFill>
                  <a:schemeClr val="dk2"/>
                </a:solidFill>
              </a:rPr>
              <a:t>400 Ton Chiller Example - Electrical</a:t>
            </a:r>
            <a:endParaRPr sz="4200" b="1" i="1">
              <a:solidFill>
                <a:schemeClr val="dk2"/>
              </a:solidFill>
            </a:endParaRPr>
          </a:p>
        </p:txBody>
      </p:sp>
      <p:sp>
        <p:nvSpPr>
          <p:cNvPr id="3" name="Rectangle 1">
            <a:extLst>
              <a:ext uri="{FF2B5EF4-FFF2-40B4-BE49-F238E27FC236}">
                <a16:creationId xmlns:a16="http://schemas.microsoft.com/office/drawing/2014/main" id="{55214E80-5E89-E452-15C9-62328D47028F}"/>
              </a:ext>
            </a:extLst>
          </p:cNvPr>
          <p:cNvSpPr>
            <a:spLocks noChangeArrowheads="1"/>
          </p:cNvSpPr>
          <p:nvPr/>
        </p:nvSpPr>
        <p:spPr bwMode="auto">
          <a:xfrm>
            <a:off x="5486400" y="17573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b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p:txBody>
      </p:sp>
      <p:sp>
        <p:nvSpPr>
          <p:cNvPr id="6" name="TextBox 5">
            <a:extLst>
              <a:ext uri="{FF2B5EF4-FFF2-40B4-BE49-F238E27FC236}">
                <a16:creationId xmlns:a16="http://schemas.microsoft.com/office/drawing/2014/main" id="{96996545-E707-A6CA-4D82-605F1155DF24}"/>
              </a:ext>
            </a:extLst>
          </p:cNvPr>
          <p:cNvSpPr txBox="1"/>
          <p:nvPr/>
        </p:nvSpPr>
        <p:spPr>
          <a:xfrm>
            <a:off x="1344093" y="782333"/>
            <a:ext cx="26188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sng" strike="noStrike" kern="0" cap="none" spc="0" normalizeH="0" baseline="0" noProof="0">
                <a:ln>
                  <a:noFill/>
                </a:ln>
                <a:solidFill>
                  <a:srgbClr val="1F497D"/>
                </a:solidFill>
                <a:effectLst/>
                <a:uLnTx/>
                <a:uFillTx/>
                <a:latin typeface="Trebuchet MS" panose="020B0603020202020204" pitchFamily="34" charset="0"/>
                <a:cs typeface="Arial"/>
                <a:sym typeface="Arial"/>
              </a:rPr>
              <a:t>WITHOUT EFT</a:t>
            </a:r>
          </a:p>
        </p:txBody>
      </p:sp>
      <p:sp>
        <p:nvSpPr>
          <p:cNvPr id="19" name="TextBox 18">
            <a:extLst>
              <a:ext uri="{FF2B5EF4-FFF2-40B4-BE49-F238E27FC236}">
                <a16:creationId xmlns:a16="http://schemas.microsoft.com/office/drawing/2014/main" id="{61A7DE92-8E6B-C911-892D-EA57E62B0C65}"/>
              </a:ext>
            </a:extLst>
          </p:cNvPr>
          <p:cNvSpPr txBox="1"/>
          <p:nvPr/>
        </p:nvSpPr>
        <p:spPr>
          <a:xfrm>
            <a:off x="1661668" y="3392273"/>
            <a:ext cx="181707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sng" strike="noStrike" kern="0" cap="none" spc="0" normalizeH="0" baseline="0" noProof="0">
                <a:ln>
                  <a:noFill/>
                </a:ln>
                <a:solidFill>
                  <a:srgbClr val="1F497D"/>
                </a:solidFill>
                <a:effectLst/>
                <a:uLnTx/>
                <a:uFillTx/>
                <a:latin typeface="Trebuchet MS" panose="020B0603020202020204" pitchFamily="34" charset="0"/>
                <a:cs typeface="Arial"/>
                <a:sym typeface="Arial"/>
              </a:rPr>
              <a:t>WITH EFT</a:t>
            </a:r>
          </a:p>
        </p:txBody>
      </p:sp>
      <p:pic>
        <p:nvPicPr>
          <p:cNvPr id="4" name="Picture 3">
            <a:extLst>
              <a:ext uri="{FF2B5EF4-FFF2-40B4-BE49-F238E27FC236}">
                <a16:creationId xmlns:a16="http://schemas.microsoft.com/office/drawing/2014/main" id="{0394F3DF-EBCE-F40C-0477-C3002C7ABB51}"/>
              </a:ext>
            </a:extLst>
          </p:cNvPr>
          <p:cNvPicPr>
            <a:picLocks noChangeAspect="1"/>
          </p:cNvPicPr>
          <p:nvPr/>
        </p:nvPicPr>
        <p:blipFill>
          <a:blip r:embed="rId3"/>
          <a:stretch>
            <a:fillRect/>
          </a:stretch>
        </p:blipFill>
        <p:spPr>
          <a:xfrm>
            <a:off x="360387" y="1312715"/>
            <a:ext cx="4419639" cy="2064485"/>
          </a:xfrm>
          <a:custGeom>
            <a:avLst/>
            <a:gdLst>
              <a:gd name="connsiteX0" fmla="*/ 0 w 4419639"/>
              <a:gd name="connsiteY0" fmla="*/ 0 h 2064485"/>
              <a:gd name="connsiteX1" fmla="*/ 587181 w 4419639"/>
              <a:gd name="connsiteY1" fmla="*/ 0 h 2064485"/>
              <a:gd name="connsiteX2" fmla="*/ 1174361 w 4419639"/>
              <a:gd name="connsiteY2" fmla="*/ 0 h 2064485"/>
              <a:gd name="connsiteX3" fmla="*/ 1849935 w 4419639"/>
              <a:gd name="connsiteY3" fmla="*/ 0 h 2064485"/>
              <a:gd name="connsiteX4" fmla="*/ 2437115 w 4419639"/>
              <a:gd name="connsiteY4" fmla="*/ 0 h 2064485"/>
              <a:gd name="connsiteX5" fmla="*/ 3024296 w 4419639"/>
              <a:gd name="connsiteY5" fmla="*/ 0 h 2064485"/>
              <a:gd name="connsiteX6" fmla="*/ 3655673 w 4419639"/>
              <a:gd name="connsiteY6" fmla="*/ 0 h 2064485"/>
              <a:gd name="connsiteX7" fmla="*/ 4419639 w 4419639"/>
              <a:gd name="connsiteY7" fmla="*/ 0 h 2064485"/>
              <a:gd name="connsiteX8" fmla="*/ 4419639 w 4419639"/>
              <a:gd name="connsiteY8" fmla="*/ 708807 h 2064485"/>
              <a:gd name="connsiteX9" fmla="*/ 4419639 w 4419639"/>
              <a:gd name="connsiteY9" fmla="*/ 1376323 h 2064485"/>
              <a:gd name="connsiteX10" fmla="*/ 4419639 w 4419639"/>
              <a:gd name="connsiteY10" fmla="*/ 2064485 h 2064485"/>
              <a:gd name="connsiteX11" fmla="*/ 3920851 w 4419639"/>
              <a:gd name="connsiteY11" fmla="*/ 2064485 h 2064485"/>
              <a:gd name="connsiteX12" fmla="*/ 3245278 w 4419639"/>
              <a:gd name="connsiteY12" fmla="*/ 2064485 h 2064485"/>
              <a:gd name="connsiteX13" fmla="*/ 2658097 w 4419639"/>
              <a:gd name="connsiteY13" fmla="*/ 2064485 h 2064485"/>
              <a:gd name="connsiteX14" fmla="*/ 2070917 w 4419639"/>
              <a:gd name="connsiteY14" fmla="*/ 2064485 h 2064485"/>
              <a:gd name="connsiteX15" fmla="*/ 1439540 w 4419639"/>
              <a:gd name="connsiteY15" fmla="*/ 2064485 h 2064485"/>
              <a:gd name="connsiteX16" fmla="*/ 940752 w 4419639"/>
              <a:gd name="connsiteY16" fmla="*/ 2064485 h 2064485"/>
              <a:gd name="connsiteX17" fmla="*/ 0 w 4419639"/>
              <a:gd name="connsiteY17" fmla="*/ 2064485 h 2064485"/>
              <a:gd name="connsiteX18" fmla="*/ 0 w 4419639"/>
              <a:gd name="connsiteY18" fmla="*/ 1376323 h 2064485"/>
              <a:gd name="connsiteX19" fmla="*/ 0 w 4419639"/>
              <a:gd name="connsiteY19" fmla="*/ 708807 h 2064485"/>
              <a:gd name="connsiteX20" fmla="*/ 0 w 4419639"/>
              <a:gd name="connsiteY20" fmla="*/ 0 h 206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19639" h="2064485" fill="none" extrusionOk="0">
                <a:moveTo>
                  <a:pt x="0" y="0"/>
                </a:moveTo>
                <a:cubicBezTo>
                  <a:pt x="257193" y="-3526"/>
                  <a:pt x="311664" y="-12835"/>
                  <a:pt x="587181" y="0"/>
                </a:cubicBezTo>
                <a:cubicBezTo>
                  <a:pt x="862698" y="12835"/>
                  <a:pt x="984546" y="22454"/>
                  <a:pt x="1174361" y="0"/>
                </a:cubicBezTo>
                <a:cubicBezTo>
                  <a:pt x="1364176" y="-22454"/>
                  <a:pt x="1584812" y="-30069"/>
                  <a:pt x="1849935" y="0"/>
                </a:cubicBezTo>
                <a:cubicBezTo>
                  <a:pt x="2115058" y="30069"/>
                  <a:pt x="2240290" y="-14945"/>
                  <a:pt x="2437115" y="0"/>
                </a:cubicBezTo>
                <a:cubicBezTo>
                  <a:pt x="2633940" y="14945"/>
                  <a:pt x="2781560" y="23271"/>
                  <a:pt x="3024296" y="0"/>
                </a:cubicBezTo>
                <a:cubicBezTo>
                  <a:pt x="3267032" y="-23271"/>
                  <a:pt x="3500566" y="20884"/>
                  <a:pt x="3655673" y="0"/>
                </a:cubicBezTo>
                <a:cubicBezTo>
                  <a:pt x="3810780" y="-20884"/>
                  <a:pt x="4259254" y="37382"/>
                  <a:pt x="4419639" y="0"/>
                </a:cubicBezTo>
                <a:cubicBezTo>
                  <a:pt x="4413675" y="155163"/>
                  <a:pt x="4413046" y="542770"/>
                  <a:pt x="4419639" y="708807"/>
                </a:cubicBezTo>
                <a:cubicBezTo>
                  <a:pt x="4426232" y="874844"/>
                  <a:pt x="4390159" y="1116334"/>
                  <a:pt x="4419639" y="1376323"/>
                </a:cubicBezTo>
                <a:cubicBezTo>
                  <a:pt x="4449119" y="1636312"/>
                  <a:pt x="4421824" y="1844779"/>
                  <a:pt x="4419639" y="2064485"/>
                </a:cubicBezTo>
                <a:cubicBezTo>
                  <a:pt x="4252856" y="2065341"/>
                  <a:pt x="4044554" y="2044674"/>
                  <a:pt x="3920851" y="2064485"/>
                </a:cubicBezTo>
                <a:cubicBezTo>
                  <a:pt x="3797148" y="2084296"/>
                  <a:pt x="3382504" y="2055498"/>
                  <a:pt x="3245278" y="2064485"/>
                </a:cubicBezTo>
                <a:cubicBezTo>
                  <a:pt x="3108052" y="2073472"/>
                  <a:pt x="2921956" y="2081526"/>
                  <a:pt x="2658097" y="2064485"/>
                </a:cubicBezTo>
                <a:cubicBezTo>
                  <a:pt x="2394238" y="2047444"/>
                  <a:pt x="2273823" y="2055379"/>
                  <a:pt x="2070917" y="2064485"/>
                </a:cubicBezTo>
                <a:cubicBezTo>
                  <a:pt x="1868011" y="2073591"/>
                  <a:pt x="1739089" y="2081869"/>
                  <a:pt x="1439540" y="2064485"/>
                </a:cubicBezTo>
                <a:cubicBezTo>
                  <a:pt x="1139991" y="2047101"/>
                  <a:pt x="1071828" y="2063089"/>
                  <a:pt x="940752" y="2064485"/>
                </a:cubicBezTo>
                <a:cubicBezTo>
                  <a:pt x="809676" y="2065881"/>
                  <a:pt x="307952" y="2062913"/>
                  <a:pt x="0" y="2064485"/>
                </a:cubicBezTo>
                <a:cubicBezTo>
                  <a:pt x="-432" y="1806864"/>
                  <a:pt x="8520" y="1597560"/>
                  <a:pt x="0" y="1376323"/>
                </a:cubicBezTo>
                <a:cubicBezTo>
                  <a:pt x="-8520" y="1155086"/>
                  <a:pt x="4111" y="973236"/>
                  <a:pt x="0" y="708807"/>
                </a:cubicBezTo>
                <a:cubicBezTo>
                  <a:pt x="-4111" y="444378"/>
                  <a:pt x="-14501" y="260011"/>
                  <a:pt x="0" y="0"/>
                </a:cubicBezTo>
                <a:close/>
              </a:path>
              <a:path w="4419639" h="2064485" stroke="0" extrusionOk="0">
                <a:moveTo>
                  <a:pt x="0" y="0"/>
                </a:moveTo>
                <a:cubicBezTo>
                  <a:pt x="307883" y="-26971"/>
                  <a:pt x="369702" y="-27582"/>
                  <a:pt x="631377" y="0"/>
                </a:cubicBezTo>
                <a:cubicBezTo>
                  <a:pt x="893052" y="27582"/>
                  <a:pt x="1117879" y="27774"/>
                  <a:pt x="1306950" y="0"/>
                </a:cubicBezTo>
                <a:cubicBezTo>
                  <a:pt x="1496021" y="-27774"/>
                  <a:pt x="1824033" y="26493"/>
                  <a:pt x="1982524" y="0"/>
                </a:cubicBezTo>
                <a:cubicBezTo>
                  <a:pt x="2141015" y="-26493"/>
                  <a:pt x="2277804" y="-13952"/>
                  <a:pt x="2481312" y="0"/>
                </a:cubicBezTo>
                <a:cubicBezTo>
                  <a:pt x="2684820" y="13952"/>
                  <a:pt x="2899605" y="-26589"/>
                  <a:pt x="3112689" y="0"/>
                </a:cubicBezTo>
                <a:cubicBezTo>
                  <a:pt x="3325773" y="26589"/>
                  <a:pt x="3398818" y="-14966"/>
                  <a:pt x="3655673" y="0"/>
                </a:cubicBezTo>
                <a:cubicBezTo>
                  <a:pt x="3912528" y="14966"/>
                  <a:pt x="4183619" y="35102"/>
                  <a:pt x="4419639" y="0"/>
                </a:cubicBezTo>
                <a:cubicBezTo>
                  <a:pt x="4393227" y="163842"/>
                  <a:pt x="4401296" y="452214"/>
                  <a:pt x="4419639" y="729451"/>
                </a:cubicBezTo>
                <a:cubicBezTo>
                  <a:pt x="4437982" y="1006688"/>
                  <a:pt x="4390611" y="1187767"/>
                  <a:pt x="4419639" y="1396968"/>
                </a:cubicBezTo>
                <a:cubicBezTo>
                  <a:pt x="4448667" y="1606169"/>
                  <a:pt x="4440719" y="1831264"/>
                  <a:pt x="4419639" y="2064485"/>
                </a:cubicBezTo>
                <a:cubicBezTo>
                  <a:pt x="4164170" y="2046443"/>
                  <a:pt x="3974827" y="2028998"/>
                  <a:pt x="3699869" y="2064485"/>
                </a:cubicBezTo>
                <a:cubicBezTo>
                  <a:pt x="3424911" y="2099973"/>
                  <a:pt x="3269916" y="2058727"/>
                  <a:pt x="3024296" y="2064485"/>
                </a:cubicBezTo>
                <a:cubicBezTo>
                  <a:pt x="2778676" y="2070243"/>
                  <a:pt x="2592822" y="2088169"/>
                  <a:pt x="2481312" y="2064485"/>
                </a:cubicBezTo>
                <a:cubicBezTo>
                  <a:pt x="2369802" y="2040801"/>
                  <a:pt x="2067164" y="2082135"/>
                  <a:pt x="1805738" y="2064485"/>
                </a:cubicBezTo>
                <a:cubicBezTo>
                  <a:pt x="1544312" y="2046835"/>
                  <a:pt x="1279039" y="2073127"/>
                  <a:pt x="1085968" y="2064485"/>
                </a:cubicBezTo>
                <a:cubicBezTo>
                  <a:pt x="892897" y="2055844"/>
                  <a:pt x="740853" y="2079110"/>
                  <a:pt x="542984" y="2064485"/>
                </a:cubicBezTo>
                <a:cubicBezTo>
                  <a:pt x="345115" y="2049860"/>
                  <a:pt x="251691" y="2077666"/>
                  <a:pt x="0" y="2064485"/>
                </a:cubicBezTo>
                <a:cubicBezTo>
                  <a:pt x="18831" y="1754374"/>
                  <a:pt x="-5510" y="1492194"/>
                  <a:pt x="0" y="1335034"/>
                </a:cubicBezTo>
                <a:cubicBezTo>
                  <a:pt x="5510" y="1177874"/>
                  <a:pt x="-14792" y="811265"/>
                  <a:pt x="0" y="605582"/>
                </a:cubicBezTo>
                <a:cubicBezTo>
                  <a:pt x="14792" y="399899"/>
                  <a:pt x="17922" y="153765"/>
                  <a:pt x="0" y="0"/>
                </a:cubicBezTo>
                <a:close/>
              </a:path>
            </a:pathLst>
          </a:custGeom>
          <a:ln>
            <a:solidFill>
              <a:schemeClr val="bg2"/>
            </a:solidFill>
            <a:extLst>
              <a:ext uri="{C807C97D-BFC1-408E-A445-0C87EB9F89A2}">
                <ask:lineSketchStyleProps xmlns:ask="http://schemas.microsoft.com/office/drawing/2018/sketchyshapes" sd="242948238">
                  <a:prstGeom prst="rect">
                    <a:avLst/>
                  </a:prstGeom>
                  <ask:type>
                    <ask:lineSketchFreehand/>
                  </ask:type>
                </ask:lineSketchStyleProps>
              </a:ext>
            </a:extLst>
          </a:ln>
        </p:spPr>
      </p:pic>
      <p:pic>
        <p:nvPicPr>
          <p:cNvPr id="9" name="Picture 8">
            <a:extLst>
              <a:ext uri="{FF2B5EF4-FFF2-40B4-BE49-F238E27FC236}">
                <a16:creationId xmlns:a16="http://schemas.microsoft.com/office/drawing/2014/main" id="{C58EB4CF-B43A-644D-5701-4763F52667D8}"/>
              </a:ext>
            </a:extLst>
          </p:cNvPr>
          <p:cNvPicPr>
            <a:picLocks noChangeAspect="1"/>
          </p:cNvPicPr>
          <p:nvPr/>
        </p:nvPicPr>
        <p:blipFill>
          <a:blip r:embed="rId4"/>
          <a:stretch>
            <a:fillRect/>
          </a:stretch>
        </p:blipFill>
        <p:spPr>
          <a:xfrm>
            <a:off x="360387" y="3930566"/>
            <a:ext cx="4427091" cy="2064485"/>
          </a:xfrm>
          <a:custGeom>
            <a:avLst/>
            <a:gdLst>
              <a:gd name="connsiteX0" fmla="*/ 0 w 4427091"/>
              <a:gd name="connsiteY0" fmla="*/ 0 h 2064485"/>
              <a:gd name="connsiteX1" fmla="*/ 499629 w 4427091"/>
              <a:gd name="connsiteY1" fmla="*/ 0 h 2064485"/>
              <a:gd name="connsiteX2" fmla="*/ 999258 w 4427091"/>
              <a:gd name="connsiteY2" fmla="*/ 0 h 2064485"/>
              <a:gd name="connsiteX3" fmla="*/ 1631699 w 4427091"/>
              <a:gd name="connsiteY3" fmla="*/ 0 h 2064485"/>
              <a:gd name="connsiteX4" fmla="*/ 2352683 w 4427091"/>
              <a:gd name="connsiteY4" fmla="*/ 0 h 2064485"/>
              <a:gd name="connsiteX5" fmla="*/ 2852311 w 4427091"/>
              <a:gd name="connsiteY5" fmla="*/ 0 h 2064485"/>
              <a:gd name="connsiteX6" fmla="*/ 3440482 w 4427091"/>
              <a:gd name="connsiteY6" fmla="*/ 0 h 2064485"/>
              <a:gd name="connsiteX7" fmla="*/ 4427091 w 4427091"/>
              <a:gd name="connsiteY7" fmla="*/ 0 h 2064485"/>
              <a:gd name="connsiteX8" fmla="*/ 4427091 w 4427091"/>
              <a:gd name="connsiteY8" fmla="*/ 729451 h 2064485"/>
              <a:gd name="connsiteX9" fmla="*/ 4427091 w 4427091"/>
              <a:gd name="connsiteY9" fmla="*/ 1438258 h 2064485"/>
              <a:gd name="connsiteX10" fmla="*/ 4427091 w 4427091"/>
              <a:gd name="connsiteY10" fmla="*/ 2064485 h 2064485"/>
              <a:gd name="connsiteX11" fmla="*/ 3794649 w 4427091"/>
              <a:gd name="connsiteY11" fmla="*/ 2064485 h 2064485"/>
              <a:gd name="connsiteX12" fmla="*/ 3073666 w 4427091"/>
              <a:gd name="connsiteY12" fmla="*/ 2064485 h 2064485"/>
              <a:gd name="connsiteX13" fmla="*/ 2485495 w 4427091"/>
              <a:gd name="connsiteY13" fmla="*/ 2064485 h 2064485"/>
              <a:gd name="connsiteX14" fmla="*/ 1853054 w 4427091"/>
              <a:gd name="connsiteY14" fmla="*/ 2064485 h 2064485"/>
              <a:gd name="connsiteX15" fmla="*/ 1264883 w 4427091"/>
              <a:gd name="connsiteY15" fmla="*/ 2064485 h 2064485"/>
              <a:gd name="connsiteX16" fmla="*/ 632442 w 4427091"/>
              <a:gd name="connsiteY16" fmla="*/ 2064485 h 2064485"/>
              <a:gd name="connsiteX17" fmla="*/ 0 w 4427091"/>
              <a:gd name="connsiteY17" fmla="*/ 2064485 h 2064485"/>
              <a:gd name="connsiteX18" fmla="*/ 0 w 4427091"/>
              <a:gd name="connsiteY18" fmla="*/ 1438258 h 2064485"/>
              <a:gd name="connsiteX19" fmla="*/ 0 w 4427091"/>
              <a:gd name="connsiteY19" fmla="*/ 750096 h 2064485"/>
              <a:gd name="connsiteX20" fmla="*/ 0 w 4427091"/>
              <a:gd name="connsiteY20" fmla="*/ 0 h 206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27091" h="2064485" fill="none" extrusionOk="0">
                <a:moveTo>
                  <a:pt x="0" y="0"/>
                </a:moveTo>
                <a:cubicBezTo>
                  <a:pt x="109282" y="-22818"/>
                  <a:pt x="259110" y="14970"/>
                  <a:pt x="499629" y="0"/>
                </a:cubicBezTo>
                <a:cubicBezTo>
                  <a:pt x="740148" y="-14970"/>
                  <a:pt x="881776" y="-4250"/>
                  <a:pt x="999258" y="0"/>
                </a:cubicBezTo>
                <a:cubicBezTo>
                  <a:pt x="1116740" y="4250"/>
                  <a:pt x="1495784" y="-9140"/>
                  <a:pt x="1631699" y="0"/>
                </a:cubicBezTo>
                <a:cubicBezTo>
                  <a:pt x="1767614" y="9140"/>
                  <a:pt x="2104602" y="-18930"/>
                  <a:pt x="2352683" y="0"/>
                </a:cubicBezTo>
                <a:cubicBezTo>
                  <a:pt x="2600764" y="18930"/>
                  <a:pt x="2672191" y="9331"/>
                  <a:pt x="2852311" y="0"/>
                </a:cubicBezTo>
                <a:cubicBezTo>
                  <a:pt x="3032431" y="-9331"/>
                  <a:pt x="3216863" y="4740"/>
                  <a:pt x="3440482" y="0"/>
                </a:cubicBezTo>
                <a:cubicBezTo>
                  <a:pt x="3664101" y="-4740"/>
                  <a:pt x="4160534" y="-6251"/>
                  <a:pt x="4427091" y="0"/>
                </a:cubicBezTo>
                <a:cubicBezTo>
                  <a:pt x="4448386" y="259557"/>
                  <a:pt x="4449368" y="415935"/>
                  <a:pt x="4427091" y="729451"/>
                </a:cubicBezTo>
                <a:cubicBezTo>
                  <a:pt x="4404814" y="1042967"/>
                  <a:pt x="4456653" y="1133593"/>
                  <a:pt x="4427091" y="1438258"/>
                </a:cubicBezTo>
                <a:cubicBezTo>
                  <a:pt x="4397529" y="1742923"/>
                  <a:pt x="4402969" y="1933702"/>
                  <a:pt x="4427091" y="2064485"/>
                </a:cubicBezTo>
                <a:cubicBezTo>
                  <a:pt x="4254736" y="2077671"/>
                  <a:pt x="4042537" y="2089435"/>
                  <a:pt x="3794649" y="2064485"/>
                </a:cubicBezTo>
                <a:cubicBezTo>
                  <a:pt x="3546761" y="2039535"/>
                  <a:pt x="3370390" y="2079106"/>
                  <a:pt x="3073666" y="2064485"/>
                </a:cubicBezTo>
                <a:cubicBezTo>
                  <a:pt x="2776942" y="2049864"/>
                  <a:pt x="2771308" y="2070797"/>
                  <a:pt x="2485495" y="2064485"/>
                </a:cubicBezTo>
                <a:cubicBezTo>
                  <a:pt x="2199682" y="2058173"/>
                  <a:pt x="2127781" y="2087315"/>
                  <a:pt x="1853054" y="2064485"/>
                </a:cubicBezTo>
                <a:cubicBezTo>
                  <a:pt x="1578327" y="2041655"/>
                  <a:pt x="1512502" y="2092069"/>
                  <a:pt x="1264883" y="2064485"/>
                </a:cubicBezTo>
                <a:cubicBezTo>
                  <a:pt x="1017264" y="2036901"/>
                  <a:pt x="827663" y="2035424"/>
                  <a:pt x="632442" y="2064485"/>
                </a:cubicBezTo>
                <a:cubicBezTo>
                  <a:pt x="437221" y="2093546"/>
                  <a:pt x="236690" y="2055407"/>
                  <a:pt x="0" y="2064485"/>
                </a:cubicBezTo>
                <a:cubicBezTo>
                  <a:pt x="29743" y="1937739"/>
                  <a:pt x="20692" y="1696198"/>
                  <a:pt x="0" y="1438258"/>
                </a:cubicBezTo>
                <a:cubicBezTo>
                  <a:pt x="-20692" y="1180318"/>
                  <a:pt x="21216" y="949198"/>
                  <a:pt x="0" y="750096"/>
                </a:cubicBezTo>
                <a:cubicBezTo>
                  <a:pt x="-21216" y="550994"/>
                  <a:pt x="-23872" y="298839"/>
                  <a:pt x="0" y="0"/>
                </a:cubicBezTo>
                <a:close/>
              </a:path>
              <a:path w="4427091" h="2064485" stroke="0" extrusionOk="0">
                <a:moveTo>
                  <a:pt x="0" y="0"/>
                </a:moveTo>
                <a:cubicBezTo>
                  <a:pt x="174121" y="-15967"/>
                  <a:pt x="548598" y="-7820"/>
                  <a:pt x="720983" y="0"/>
                </a:cubicBezTo>
                <a:cubicBezTo>
                  <a:pt x="893368" y="7820"/>
                  <a:pt x="1118306" y="8645"/>
                  <a:pt x="1309154" y="0"/>
                </a:cubicBezTo>
                <a:cubicBezTo>
                  <a:pt x="1500002" y="-8645"/>
                  <a:pt x="1690194" y="17241"/>
                  <a:pt x="1808783" y="0"/>
                </a:cubicBezTo>
                <a:cubicBezTo>
                  <a:pt x="1927372" y="-17241"/>
                  <a:pt x="2154775" y="-20787"/>
                  <a:pt x="2308412" y="0"/>
                </a:cubicBezTo>
                <a:cubicBezTo>
                  <a:pt x="2462049" y="20787"/>
                  <a:pt x="2700954" y="-26823"/>
                  <a:pt x="2852311" y="0"/>
                </a:cubicBezTo>
                <a:cubicBezTo>
                  <a:pt x="3003668" y="26823"/>
                  <a:pt x="3205495" y="12854"/>
                  <a:pt x="3351940" y="0"/>
                </a:cubicBezTo>
                <a:cubicBezTo>
                  <a:pt x="3498385" y="-12854"/>
                  <a:pt x="3623078" y="-6590"/>
                  <a:pt x="3851569" y="0"/>
                </a:cubicBezTo>
                <a:cubicBezTo>
                  <a:pt x="4080060" y="6590"/>
                  <a:pt x="4238459" y="21715"/>
                  <a:pt x="4427091" y="0"/>
                </a:cubicBezTo>
                <a:cubicBezTo>
                  <a:pt x="4407432" y="221916"/>
                  <a:pt x="4444988" y="505706"/>
                  <a:pt x="4427091" y="688162"/>
                </a:cubicBezTo>
                <a:cubicBezTo>
                  <a:pt x="4409194" y="870618"/>
                  <a:pt x="4415715" y="1175342"/>
                  <a:pt x="4427091" y="1335034"/>
                </a:cubicBezTo>
                <a:cubicBezTo>
                  <a:pt x="4438467" y="1494726"/>
                  <a:pt x="4430261" y="1818307"/>
                  <a:pt x="4427091" y="2064485"/>
                </a:cubicBezTo>
                <a:cubicBezTo>
                  <a:pt x="4137864" y="2078694"/>
                  <a:pt x="3966624" y="2059459"/>
                  <a:pt x="3794649" y="2064485"/>
                </a:cubicBezTo>
                <a:cubicBezTo>
                  <a:pt x="3622674" y="2069511"/>
                  <a:pt x="3522214" y="2057309"/>
                  <a:pt x="3295021" y="2064485"/>
                </a:cubicBezTo>
                <a:cubicBezTo>
                  <a:pt x="3067828" y="2071661"/>
                  <a:pt x="2813744" y="2031857"/>
                  <a:pt x="2618308" y="2064485"/>
                </a:cubicBezTo>
                <a:cubicBezTo>
                  <a:pt x="2422872" y="2097113"/>
                  <a:pt x="2248020" y="2077788"/>
                  <a:pt x="1941596" y="2064485"/>
                </a:cubicBezTo>
                <a:cubicBezTo>
                  <a:pt x="1635172" y="2051182"/>
                  <a:pt x="1519732" y="2047923"/>
                  <a:pt x="1220612" y="2064485"/>
                </a:cubicBezTo>
                <a:cubicBezTo>
                  <a:pt x="921492" y="2081047"/>
                  <a:pt x="823834" y="2080034"/>
                  <a:pt x="588171" y="2064485"/>
                </a:cubicBezTo>
                <a:cubicBezTo>
                  <a:pt x="352508" y="2048936"/>
                  <a:pt x="140515" y="2045595"/>
                  <a:pt x="0" y="2064485"/>
                </a:cubicBezTo>
                <a:cubicBezTo>
                  <a:pt x="9355" y="1819052"/>
                  <a:pt x="-16231" y="1585887"/>
                  <a:pt x="0" y="1376323"/>
                </a:cubicBezTo>
                <a:cubicBezTo>
                  <a:pt x="16231" y="1166759"/>
                  <a:pt x="361" y="965517"/>
                  <a:pt x="0" y="688162"/>
                </a:cubicBezTo>
                <a:cubicBezTo>
                  <a:pt x="-361" y="410807"/>
                  <a:pt x="30512" y="271340"/>
                  <a:pt x="0" y="0"/>
                </a:cubicBezTo>
                <a:close/>
              </a:path>
            </a:pathLst>
          </a:custGeom>
          <a:ln>
            <a:solidFill>
              <a:schemeClr val="bg2"/>
            </a:solidFill>
            <a:extLst>
              <a:ext uri="{C807C97D-BFC1-408E-A445-0C87EB9F89A2}">
                <ask:lineSketchStyleProps xmlns:ask="http://schemas.microsoft.com/office/drawing/2018/sketchyshapes" sd="2832109062">
                  <a:prstGeom prst="rect">
                    <a:avLst/>
                  </a:prstGeom>
                  <ask:type>
                    <ask:lineSketchFreehand/>
                  </ask:type>
                </ask:lineSketchStyleProps>
              </a:ext>
            </a:extLst>
          </a:ln>
        </p:spPr>
      </p:pic>
      <p:graphicFrame>
        <p:nvGraphicFramePr>
          <p:cNvPr id="11" name="Table 10">
            <a:extLst>
              <a:ext uri="{FF2B5EF4-FFF2-40B4-BE49-F238E27FC236}">
                <a16:creationId xmlns:a16="http://schemas.microsoft.com/office/drawing/2014/main" id="{45336E18-C83D-4A42-4D52-CDD65B58C4A8}"/>
              </a:ext>
            </a:extLst>
          </p:cNvPr>
          <p:cNvGraphicFramePr>
            <a:graphicFrameLocks noGrp="1"/>
          </p:cNvGraphicFramePr>
          <p:nvPr/>
        </p:nvGraphicFramePr>
        <p:xfrm>
          <a:off x="5064147" y="2344957"/>
          <a:ext cx="6767466" cy="2333144"/>
        </p:xfrm>
        <a:graphic>
          <a:graphicData uri="http://schemas.openxmlformats.org/drawingml/2006/table">
            <a:tbl>
              <a:tblPr firstRow="1" bandRow="1">
                <a:tableStyleId>{5C22544A-7EE6-4342-B048-85BDC9FD1C3A}</a:tableStyleId>
              </a:tblPr>
              <a:tblGrid>
                <a:gridCol w="1203105">
                  <a:extLst>
                    <a:ext uri="{9D8B030D-6E8A-4147-A177-3AD203B41FA5}">
                      <a16:colId xmlns:a16="http://schemas.microsoft.com/office/drawing/2014/main" val="20000"/>
                    </a:ext>
                  </a:extLst>
                </a:gridCol>
                <a:gridCol w="977523">
                  <a:extLst>
                    <a:ext uri="{9D8B030D-6E8A-4147-A177-3AD203B41FA5}">
                      <a16:colId xmlns:a16="http://schemas.microsoft.com/office/drawing/2014/main" val="20001"/>
                    </a:ext>
                  </a:extLst>
                </a:gridCol>
                <a:gridCol w="977523">
                  <a:extLst>
                    <a:ext uri="{9D8B030D-6E8A-4147-A177-3AD203B41FA5}">
                      <a16:colId xmlns:a16="http://schemas.microsoft.com/office/drawing/2014/main" val="20002"/>
                    </a:ext>
                  </a:extLst>
                </a:gridCol>
                <a:gridCol w="1446803">
                  <a:extLst>
                    <a:ext uri="{9D8B030D-6E8A-4147-A177-3AD203B41FA5}">
                      <a16:colId xmlns:a16="http://schemas.microsoft.com/office/drawing/2014/main" val="20003"/>
                    </a:ext>
                  </a:extLst>
                </a:gridCol>
                <a:gridCol w="2162512">
                  <a:extLst>
                    <a:ext uri="{9D8B030D-6E8A-4147-A177-3AD203B41FA5}">
                      <a16:colId xmlns:a16="http://schemas.microsoft.com/office/drawing/2014/main" val="20004"/>
                    </a:ext>
                  </a:extLst>
                </a:gridCol>
              </a:tblGrid>
              <a:tr h="462868">
                <a:tc>
                  <a:txBody>
                    <a:bodyPr/>
                    <a:lstStyle/>
                    <a:p>
                      <a:pPr algn="ctr">
                        <a:defRPr sz="1600" b="1">
                          <a:solidFill>
                            <a:srgbClr val="FFFFFF"/>
                          </a:solidFill>
                        </a:defRPr>
                      </a:pPr>
                      <a:r>
                        <a:t>Metric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468C"/>
                    </a:solidFill>
                  </a:tcPr>
                </a:tc>
                <a:tc>
                  <a:txBody>
                    <a:bodyPr/>
                    <a:lstStyle/>
                    <a:p>
                      <a:pPr algn="ctr">
                        <a:defRPr sz="1600" b="1">
                          <a:solidFill>
                            <a:srgbClr val="FFFFFF"/>
                          </a:solidFill>
                        </a:defRPr>
                      </a:pPr>
                      <a:r>
                        <a:t>W/O EFT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468C"/>
                    </a:solidFill>
                  </a:tcPr>
                </a:tc>
                <a:tc>
                  <a:txBody>
                    <a:bodyPr/>
                    <a:lstStyle/>
                    <a:p>
                      <a:pPr algn="ctr">
                        <a:defRPr sz="1600" b="1">
                          <a:solidFill>
                            <a:srgbClr val="FFFFFF"/>
                          </a:solidFill>
                        </a:defRPr>
                      </a:pPr>
                      <a:r>
                        <a:t>W/ EFT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468C"/>
                    </a:solidFill>
                  </a:tcPr>
                </a:tc>
                <a:tc>
                  <a:txBody>
                    <a:bodyPr/>
                    <a:lstStyle/>
                    <a:p>
                      <a:pPr algn="ctr">
                        <a:defRPr sz="1600" b="1">
                          <a:solidFill>
                            <a:srgbClr val="FFFFFF"/>
                          </a:solidFill>
                        </a:defRPr>
                      </a:pPr>
                      <a:r>
                        <a:t>% Reduction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C00"/>
                    </a:solidFill>
                  </a:tcPr>
                </a:tc>
                <a:tc>
                  <a:txBody>
                    <a:bodyPr/>
                    <a:lstStyle/>
                    <a:p>
                      <a:pPr algn="ctr">
                        <a:defRPr sz="1600" b="1">
                          <a:solidFill>
                            <a:srgbClr val="FFFFFF"/>
                          </a:solidFill>
                        </a:defRPr>
                      </a:pPr>
                      <a:r>
                        <a:t>Benefits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6E00"/>
                    </a:solidFill>
                  </a:tcPr>
                </a:tc>
                <a:extLst>
                  <a:ext uri="{0D108BD9-81ED-4DB2-BD59-A6C34878D82A}">
                    <a16:rowId xmlns:a16="http://schemas.microsoft.com/office/drawing/2014/main" val="10000"/>
                  </a:ext>
                </a:extLst>
              </a:tr>
              <a:tr h="438506">
                <a:tc>
                  <a:txBody>
                    <a:bodyPr/>
                    <a:lstStyle/>
                    <a:p>
                      <a:pPr algn="ctr">
                        <a:defRPr sz="1600" b="0">
                          <a:solidFill>
                            <a:srgbClr val="000000"/>
                          </a:solidFill>
                        </a:defRPr>
                      </a:pPr>
                      <a:r>
                        <a:t>FL kW/ton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0F0"/>
                    </a:solidFill>
                  </a:tcPr>
                </a:tc>
                <a:tc>
                  <a:txBody>
                    <a:bodyPr/>
                    <a:lstStyle/>
                    <a:p>
                      <a:pPr algn="ctr">
                        <a:defRPr sz="1600" b="0">
                          <a:solidFill>
                            <a:srgbClr val="000000"/>
                          </a:solidFill>
                        </a:defRPr>
                      </a:pPr>
                      <a:r>
                        <a:t>1.28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0F0"/>
                    </a:solidFill>
                  </a:tcPr>
                </a:tc>
                <a:tc>
                  <a:txBody>
                    <a:bodyPr/>
                    <a:lstStyle/>
                    <a:p>
                      <a:pPr algn="ctr">
                        <a:defRPr sz="1600" b="0">
                          <a:solidFill>
                            <a:srgbClr val="000000"/>
                          </a:solidFill>
                        </a:defRPr>
                      </a:pPr>
                      <a:r>
                        <a:t>1.04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0F0"/>
                    </a:solidFill>
                  </a:tcPr>
                </a:tc>
                <a:tc>
                  <a:txBody>
                    <a:bodyPr/>
                    <a:lstStyle/>
                    <a:p>
                      <a:pPr algn="ctr">
                        <a:defRPr sz="1600" b="0">
                          <a:solidFill>
                            <a:srgbClr val="000000"/>
                          </a:solidFill>
                        </a:defRPr>
                      </a:pPr>
                      <a:r>
                        <a:t>18.8%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0F0"/>
                    </a:solidFill>
                  </a:tcPr>
                </a:tc>
                <a:tc>
                  <a:txBody>
                    <a:bodyPr/>
                    <a:lstStyle/>
                    <a:p>
                      <a:pPr algn="ctr">
                        <a:defRPr sz="1600" b="0">
                          <a:solidFill>
                            <a:srgbClr val="000000"/>
                          </a:solidFill>
                        </a:defRPr>
                      </a:pPr>
                      <a:r>
                        <a:t>Lower energy costs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0F0"/>
                    </a:solidFill>
                  </a:tcPr>
                </a:tc>
                <a:extLst>
                  <a:ext uri="{0D108BD9-81ED-4DB2-BD59-A6C34878D82A}">
                    <a16:rowId xmlns:a16="http://schemas.microsoft.com/office/drawing/2014/main" val="10001"/>
                  </a:ext>
                </a:extLst>
              </a:tr>
              <a:tr h="438506">
                <a:tc>
                  <a:txBody>
                    <a:bodyPr/>
                    <a:lstStyle/>
                    <a:p>
                      <a:pPr algn="ctr">
                        <a:defRPr sz="1600" b="0">
                          <a:solidFill>
                            <a:srgbClr val="000000"/>
                          </a:solidFill>
                        </a:defRPr>
                      </a:pPr>
                      <a:r>
                        <a:t>Input KW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0F0"/>
                    </a:solidFill>
                  </a:tcPr>
                </a:tc>
                <a:tc>
                  <a:txBody>
                    <a:bodyPr/>
                    <a:lstStyle/>
                    <a:p>
                      <a:pPr algn="ctr">
                        <a:defRPr sz="1600" b="0">
                          <a:solidFill>
                            <a:srgbClr val="000000"/>
                          </a:solidFill>
                        </a:defRPr>
                      </a:pPr>
                      <a:r>
                        <a:t>513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0F0"/>
                    </a:solidFill>
                  </a:tcPr>
                </a:tc>
                <a:tc>
                  <a:txBody>
                    <a:bodyPr/>
                    <a:lstStyle/>
                    <a:p>
                      <a:pPr algn="ctr">
                        <a:defRPr sz="1600" b="0">
                          <a:solidFill>
                            <a:srgbClr val="000000"/>
                          </a:solidFill>
                        </a:defRPr>
                      </a:pPr>
                      <a:r>
                        <a:t>415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0F0"/>
                    </a:solidFill>
                  </a:tcPr>
                </a:tc>
                <a:tc>
                  <a:txBody>
                    <a:bodyPr/>
                    <a:lstStyle/>
                    <a:p>
                      <a:pPr algn="ctr">
                        <a:defRPr sz="1600" b="0">
                          <a:solidFill>
                            <a:srgbClr val="000000"/>
                          </a:solidFill>
                        </a:defRPr>
                      </a:pPr>
                      <a:r>
                        <a:t>19.1%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0F0"/>
                    </a:solidFill>
                  </a:tcPr>
                </a:tc>
                <a:tc>
                  <a:txBody>
                    <a:bodyPr/>
                    <a:lstStyle/>
                    <a:p>
                      <a:pPr algn="ctr">
                        <a:defRPr sz="1600" b="0">
                          <a:solidFill>
                            <a:srgbClr val="000000"/>
                          </a:solidFill>
                        </a:defRPr>
                      </a:pPr>
                      <a:r>
                        <a:t>Smaller Generators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0F0"/>
                    </a:solidFill>
                  </a:tcPr>
                </a:tc>
                <a:extLst>
                  <a:ext uri="{0D108BD9-81ED-4DB2-BD59-A6C34878D82A}">
                    <a16:rowId xmlns:a16="http://schemas.microsoft.com/office/drawing/2014/main" val="10002"/>
                  </a:ext>
                </a:extLst>
              </a:tr>
              <a:tr h="438506">
                <a:tc>
                  <a:txBody>
                    <a:bodyPr/>
                    <a:lstStyle/>
                    <a:p>
                      <a:pPr algn="ctr">
                        <a:defRPr sz="1600" b="0">
                          <a:solidFill>
                            <a:srgbClr val="000000"/>
                          </a:solidFill>
                        </a:defRPr>
                      </a:pPr>
                      <a:r>
                        <a:t>MCA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0F0"/>
                    </a:solidFill>
                  </a:tcPr>
                </a:tc>
                <a:tc>
                  <a:txBody>
                    <a:bodyPr/>
                    <a:lstStyle/>
                    <a:p>
                      <a:pPr algn="ctr">
                        <a:defRPr sz="1600" b="0">
                          <a:solidFill>
                            <a:srgbClr val="000000"/>
                          </a:solidFill>
                        </a:defRPr>
                      </a:pPr>
                      <a:r>
                        <a:t>818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0F0"/>
                    </a:solidFill>
                  </a:tcPr>
                </a:tc>
                <a:tc>
                  <a:txBody>
                    <a:bodyPr/>
                    <a:lstStyle/>
                    <a:p>
                      <a:pPr algn="ctr">
                        <a:defRPr sz="1600" b="0">
                          <a:solidFill>
                            <a:srgbClr val="000000"/>
                          </a:solidFill>
                        </a:defRPr>
                      </a:pPr>
                      <a:r>
                        <a:t>650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0F0"/>
                    </a:solidFill>
                  </a:tcPr>
                </a:tc>
                <a:tc>
                  <a:txBody>
                    <a:bodyPr/>
                    <a:lstStyle/>
                    <a:p>
                      <a:pPr algn="ctr">
                        <a:defRPr sz="1600" b="0">
                          <a:solidFill>
                            <a:srgbClr val="000000"/>
                          </a:solidFill>
                        </a:defRPr>
                      </a:pPr>
                      <a:r>
                        <a:t>20.5%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0F0"/>
                    </a:solidFill>
                  </a:tcPr>
                </a:tc>
                <a:tc>
                  <a:txBody>
                    <a:bodyPr/>
                    <a:lstStyle/>
                    <a:p>
                      <a:pPr algn="ctr">
                        <a:defRPr sz="1600" b="0">
                          <a:solidFill>
                            <a:srgbClr val="000000"/>
                          </a:solidFill>
                        </a:defRPr>
                      </a:pPr>
                      <a:r>
                        <a:t>Smaller Wire Size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0F0"/>
                    </a:solidFill>
                  </a:tcPr>
                </a:tc>
                <a:extLst>
                  <a:ext uri="{0D108BD9-81ED-4DB2-BD59-A6C34878D82A}">
                    <a16:rowId xmlns:a16="http://schemas.microsoft.com/office/drawing/2014/main" val="10003"/>
                  </a:ext>
                </a:extLst>
              </a:tr>
              <a:tr h="438506">
                <a:tc>
                  <a:txBody>
                    <a:bodyPr/>
                    <a:lstStyle/>
                    <a:p>
                      <a:pPr algn="ctr">
                        <a:defRPr sz="1600" b="0">
                          <a:solidFill>
                            <a:srgbClr val="000000"/>
                          </a:solidFill>
                        </a:defRPr>
                      </a:pPr>
                      <a:r>
                        <a:t>MOP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0F0"/>
                    </a:solidFill>
                  </a:tcPr>
                </a:tc>
                <a:tc>
                  <a:txBody>
                    <a:bodyPr/>
                    <a:lstStyle/>
                    <a:p>
                      <a:pPr algn="ctr">
                        <a:defRPr sz="1600" b="0">
                          <a:solidFill>
                            <a:srgbClr val="000000"/>
                          </a:solidFill>
                        </a:defRPr>
                      </a:pPr>
                      <a:r>
                        <a:t>1200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0F0"/>
                    </a:solidFill>
                  </a:tcPr>
                </a:tc>
                <a:tc>
                  <a:txBody>
                    <a:bodyPr/>
                    <a:lstStyle/>
                    <a:p>
                      <a:pPr algn="ctr">
                        <a:defRPr sz="1600" b="0">
                          <a:solidFill>
                            <a:srgbClr val="000000"/>
                          </a:solidFill>
                        </a:defRPr>
                      </a:pPr>
                      <a:r>
                        <a:t>800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0F0"/>
                    </a:solidFill>
                  </a:tcPr>
                </a:tc>
                <a:tc>
                  <a:txBody>
                    <a:bodyPr/>
                    <a:lstStyle/>
                    <a:p>
                      <a:pPr algn="ctr">
                        <a:defRPr sz="1600" b="0">
                          <a:solidFill>
                            <a:srgbClr val="000000"/>
                          </a:solidFill>
                        </a:defRPr>
                      </a:pPr>
                      <a:r>
                        <a:t>33.3%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0F0"/>
                    </a:solidFill>
                  </a:tcPr>
                </a:tc>
                <a:tc>
                  <a:txBody>
                    <a:bodyPr/>
                    <a:lstStyle/>
                    <a:p>
                      <a:pPr algn="ctr">
                        <a:defRPr sz="1600" b="0">
                          <a:solidFill>
                            <a:srgbClr val="000000"/>
                          </a:solidFill>
                        </a:defRPr>
                      </a:pPr>
                      <a:r>
                        <a:t>Smaller Breakers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0F0"/>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5987855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5302B3E3-D1A6-CD8F-9301-48C4AE4760E7}"/>
            </a:ext>
          </a:extLst>
        </p:cNvPr>
        <p:cNvGrpSpPr/>
        <p:nvPr/>
      </p:nvGrpSpPr>
      <p:grpSpPr>
        <a:xfrm>
          <a:off x="0" y="0"/>
          <a:ext cx="0" cy="0"/>
          <a:chOff x="0" y="0"/>
          <a:chExt cx="0" cy="0"/>
        </a:xfrm>
      </p:grpSpPr>
      <p:sp>
        <p:nvSpPr>
          <p:cNvPr id="91" name="Google Shape;91;p4">
            <a:extLst>
              <a:ext uri="{FF2B5EF4-FFF2-40B4-BE49-F238E27FC236}">
                <a16:creationId xmlns:a16="http://schemas.microsoft.com/office/drawing/2014/main" id="{B48C23EE-30EF-105E-1F24-86A457888F03}"/>
              </a:ext>
            </a:extLst>
          </p:cNvPr>
          <p:cNvSpPr txBox="1">
            <a:spLocks noGrp="1"/>
          </p:cNvSpPr>
          <p:nvPr>
            <p:ph type="title"/>
          </p:nvPr>
        </p:nvSpPr>
        <p:spPr>
          <a:xfrm>
            <a:off x="271728" y="100194"/>
            <a:ext cx="11648543" cy="659155"/>
          </a:xfrm>
          <a:prstGeom prst="rect">
            <a:avLst/>
          </a:prstGeom>
          <a:noFill/>
          <a:ln>
            <a:noFill/>
          </a:ln>
        </p:spPr>
        <p:txBody>
          <a:bodyPr spcFirstLastPara="1" wrap="square" lIns="0" tIns="12700" rIns="0" bIns="0" anchor="t" anchorCtr="0">
            <a:spAutoFit/>
          </a:bodyPr>
          <a:lstStyle/>
          <a:p>
            <a:pPr marL="12700" lvl="0" indent="0" algn="ctr" rtl="0">
              <a:lnSpc>
                <a:spcPct val="100000"/>
              </a:lnSpc>
              <a:spcBef>
                <a:spcPts val="0"/>
              </a:spcBef>
              <a:spcAft>
                <a:spcPts val="0"/>
              </a:spcAft>
              <a:buNone/>
            </a:pPr>
            <a:r>
              <a:rPr lang="en-US" sz="4200" b="1">
                <a:solidFill>
                  <a:schemeClr val="dk2"/>
                </a:solidFill>
              </a:rPr>
              <a:t>400 Ton Chiller Example - Footprint</a:t>
            </a:r>
            <a:endParaRPr sz="4200" b="1" i="1">
              <a:solidFill>
                <a:schemeClr val="dk2"/>
              </a:solidFill>
            </a:endParaRPr>
          </a:p>
        </p:txBody>
      </p:sp>
      <p:sp>
        <p:nvSpPr>
          <p:cNvPr id="3" name="Rectangle 1">
            <a:extLst>
              <a:ext uri="{FF2B5EF4-FFF2-40B4-BE49-F238E27FC236}">
                <a16:creationId xmlns:a16="http://schemas.microsoft.com/office/drawing/2014/main" id="{2B568EC1-F486-77DE-376E-57118D9CEB50}"/>
              </a:ext>
            </a:extLst>
          </p:cNvPr>
          <p:cNvSpPr>
            <a:spLocks noChangeArrowheads="1"/>
          </p:cNvSpPr>
          <p:nvPr/>
        </p:nvSpPr>
        <p:spPr bwMode="auto">
          <a:xfrm>
            <a:off x="5486400" y="17573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b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p:txBody>
      </p:sp>
      <p:sp>
        <p:nvSpPr>
          <p:cNvPr id="6" name="TextBox 5">
            <a:extLst>
              <a:ext uri="{FF2B5EF4-FFF2-40B4-BE49-F238E27FC236}">
                <a16:creationId xmlns:a16="http://schemas.microsoft.com/office/drawing/2014/main" id="{016C7D78-C397-FDAD-4C46-161481633051}"/>
              </a:ext>
            </a:extLst>
          </p:cNvPr>
          <p:cNvSpPr txBox="1"/>
          <p:nvPr/>
        </p:nvSpPr>
        <p:spPr>
          <a:xfrm>
            <a:off x="463241" y="702097"/>
            <a:ext cx="29875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sng" strike="noStrike" kern="0" cap="none" spc="0" normalizeH="0" baseline="0" noProof="0">
                <a:ln>
                  <a:noFill/>
                </a:ln>
                <a:solidFill>
                  <a:srgbClr val="1F497D"/>
                </a:solidFill>
                <a:effectLst/>
                <a:uLnTx/>
                <a:uFillTx/>
                <a:latin typeface="Trebuchet MS" panose="020B0603020202020204" pitchFamily="34" charset="0"/>
                <a:cs typeface="Arial"/>
                <a:sym typeface="Arial"/>
              </a:rPr>
              <a:t>WITHOUT EFT – (20) 400 Ton Chillers – 8,000 Total Tons</a:t>
            </a:r>
          </a:p>
        </p:txBody>
      </p:sp>
      <p:pic>
        <p:nvPicPr>
          <p:cNvPr id="5" name="Picture 4">
            <a:extLst>
              <a:ext uri="{FF2B5EF4-FFF2-40B4-BE49-F238E27FC236}">
                <a16:creationId xmlns:a16="http://schemas.microsoft.com/office/drawing/2014/main" id="{91201073-E8E6-49D1-30AD-25DFC0904910}"/>
              </a:ext>
            </a:extLst>
          </p:cNvPr>
          <p:cNvPicPr>
            <a:picLocks noChangeAspect="1"/>
          </p:cNvPicPr>
          <p:nvPr/>
        </p:nvPicPr>
        <p:blipFill>
          <a:blip r:embed="rId3"/>
          <a:stretch>
            <a:fillRect/>
          </a:stretch>
        </p:blipFill>
        <p:spPr>
          <a:xfrm>
            <a:off x="1105557" y="1290467"/>
            <a:ext cx="1702888" cy="4506486"/>
          </a:xfrm>
          <a:prstGeom prst="rect">
            <a:avLst/>
          </a:prstGeom>
          <a:ln w="38100">
            <a:solidFill>
              <a:schemeClr val="accent2"/>
            </a:solidFill>
          </a:ln>
        </p:spPr>
      </p:pic>
      <p:sp>
        <p:nvSpPr>
          <p:cNvPr id="7" name="TextBox 6">
            <a:extLst>
              <a:ext uri="{FF2B5EF4-FFF2-40B4-BE49-F238E27FC236}">
                <a16:creationId xmlns:a16="http://schemas.microsoft.com/office/drawing/2014/main" id="{9D72A819-2180-627D-4B3C-AF325FF9D292}"/>
              </a:ext>
            </a:extLst>
          </p:cNvPr>
          <p:cNvSpPr txBox="1"/>
          <p:nvPr/>
        </p:nvSpPr>
        <p:spPr>
          <a:xfrm>
            <a:off x="4507894" y="725183"/>
            <a:ext cx="317620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sng" strike="noStrike" kern="0" cap="none" spc="0" normalizeH="0" baseline="0" noProof="0">
                <a:ln>
                  <a:noFill/>
                </a:ln>
                <a:solidFill>
                  <a:srgbClr val="1F497D"/>
                </a:solidFill>
                <a:effectLst/>
                <a:uLnTx/>
                <a:uFillTx/>
                <a:latin typeface="Trebuchet MS" panose="020B0603020202020204" pitchFamily="34" charset="0"/>
                <a:cs typeface="Arial"/>
                <a:sym typeface="Arial"/>
              </a:rPr>
              <a:t>WITH EFT – (20) 400 Ton Chillers – 8,000 Total Tons</a:t>
            </a:r>
          </a:p>
        </p:txBody>
      </p:sp>
      <p:sp>
        <p:nvSpPr>
          <p:cNvPr id="8" name="TextBox 7">
            <a:extLst>
              <a:ext uri="{FF2B5EF4-FFF2-40B4-BE49-F238E27FC236}">
                <a16:creationId xmlns:a16="http://schemas.microsoft.com/office/drawing/2014/main" id="{1A792C09-B7B5-4F1F-4FA0-655984B5EB93}"/>
              </a:ext>
            </a:extLst>
          </p:cNvPr>
          <p:cNvSpPr txBox="1"/>
          <p:nvPr/>
        </p:nvSpPr>
        <p:spPr>
          <a:xfrm>
            <a:off x="8490690" y="725183"/>
            <a:ext cx="309171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sng" strike="noStrike" kern="0" cap="none" spc="0" normalizeH="0" baseline="0" noProof="0">
                <a:ln>
                  <a:noFill/>
                </a:ln>
                <a:solidFill>
                  <a:srgbClr val="1F497D"/>
                </a:solidFill>
                <a:effectLst/>
                <a:uLnTx/>
                <a:uFillTx/>
                <a:latin typeface="Trebuchet MS" panose="020B0603020202020204" pitchFamily="34" charset="0"/>
                <a:cs typeface="Arial"/>
                <a:sym typeface="Arial"/>
              </a:rPr>
              <a:t>WITH EFT – (24) 400 Ton Chillers – 9,600 Total Tons</a:t>
            </a:r>
          </a:p>
        </p:txBody>
      </p:sp>
      <p:pic>
        <p:nvPicPr>
          <p:cNvPr id="11" name="Picture 10">
            <a:extLst>
              <a:ext uri="{FF2B5EF4-FFF2-40B4-BE49-F238E27FC236}">
                <a16:creationId xmlns:a16="http://schemas.microsoft.com/office/drawing/2014/main" id="{B225C1A7-E989-6ADF-5BC0-6A50D186B421}"/>
              </a:ext>
            </a:extLst>
          </p:cNvPr>
          <p:cNvPicPr>
            <a:picLocks noChangeAspect="1"/>
          </p:cNvPicPr>
          <p:nvPr/>
        </p:nvPicPr>
        <p:blipFill>
          <a:blip r:embed="rId4"/>
          <a:stretch>
            <a:fillRect/>
          </a:stretch>
        </p:blipFill>
        <p:spPr>
          <a:xfrm>
            <a:off x="5244554" y="1286872"/>
            <a:ext cx="1702888" cy="3846325"/>
          </a:xfrm>
          <a:prstGeom prst="rect">
            <a:avLst/>
          </a:prstGeom>
          <a:ln w="38100">
            <a:solidFill>
              <a:schemeClr val="accent2"/>
            </a:solidFill>
          </a:ln>
        </p:spPr>
      </p:pic>
      <p:pic>
        <p:nvPicPr>
          <p:cNvPr id="13" name="Picture 12">
            <a:extLst>
              <a:ext uri="{FF2B5EF4-FFF2-40B4-BE49-F238E27FC236}">
                <a16:creationId xmlns:a16="http://schemas.microsoft.com/office/drawing/2014/main" id="{6C807800-6C9A-A5CB-78A6-232BABE36EAF}"/>
              </a:ext>
            </a:extLst>
          </p:cNvPr>
          <p:cNvPicPr>
            <a:picLocks noChangeAspect="1"/>
          </p:cNvPicPr>
          <p:nvPr/>
        </p:nvPicPr>
        <p:blipFill>
          <a:blip r:embed="rId5"/>
          <a:stretch>
            <a:fillRect/>
          </a:stretch>
        </p:blipFill>
        <p:spPr>
          <a:xfrm>
            <a:off x="9174847" y="1286872"/>
            <a:ext cx="1723396" cy="4612621"/>
          </a:xfrm>
          <a:prstGeom prst="rect">
            <a:avLst/>
          </a:prstGeom>
          <a:ln w="38100">
            <a:solidFill>
              <a:schemeClr val="accent2"/>
            </a:solidFill>
          </a:ln>
        </p:spPr>
      </p:pic>
      <p:sp>
        <p:nvSpPr>
          <p:cNvPr id="14" name="TextBox 13">
            <a:extLst>
              <a:ext uri="{FF2B5EF4-FFF2-40B4-BE49-F238E27FC236}">
                <a16:creationId xmlns:a16="http://schemas.microsoft.com/office/drawing/2014/main" id="{A95FF388-A74A-700D-18C9-9A8FC31B45A9}"/>
              </a:ext>
            </a:extLst>
          </p:cNvPr>
          <p:cNvSpPr txBox="1"/>
          <p:nvPr/>
        </p:nvSpPr>
        <p:spPr>
          <a:xfrm>
            <a:off x="2924989" y="5306777"/>
            <a:ext cx="613331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FF0000"/>
                </a:solidFill>
                <a:effectLst/>
                <a:uLnTx/>
                <a:uFillTx/>
                <a:latin typeface="Trebuchet MS" panose="020B0603020202020204" pitchFamily="34" charset="0"/>
                <a:cs typeface="Arial"/>
                <a:sym typeface="Arial"/>
              </a:rPr>
              <a:t>*PROVIDE SAME TONNAGE FOR 20% LESS FOOTPRINT OR 20% MORE CAPACITY FOR SAME FOOTPRINT.*</a:t>
            </a:r>
          </a:p>
        </p:txBody>
      </p:sp>
    </p:spTree>
    <p:extLst>
      <p:ext uri="{BB962C8B-B14F-4D97-AF65-F5344CB8AC3E}">
        <p14:creationId xmlns:p14="http://schemas.microsoft.com/office/powerpoint/2010/main" val="20179042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FA099C-D132-1F5F-BA9D-CA0EF7019303}"/>
              </a:ext>
            </a:extLst>
          </p:cNvPr>
          <p:cNvPicPr>
            <a:picLocks noChangeAspect="1"/>
          </p:cNvPicPr>
          <p:nvPr/>
        </p:nvPicPr>
        <p:blipFill>
          <a:blip r:embed="rId2"/>
          <a:stretch>
            <a:fillRect/>
          </a:stretch>
        </p:blipFill>
        <p:spPr>
          <a:xfrm>
            <a:off x="7423128" y="2123506"/>
            <a:ext cx="3303080" cy="2657775"/>
          </a:xfrm>
          <a:prstGeom prst="rect">
            <a:avLst/>
          </a:prstGeom>
        </p:spPr>
      </p:pic>
      <p:pic>
        <p:nvPicPr>
          <p:cNvPr id="5" name="Picture 4">
            <a:extLst>
              <a:ext uri="{FF2B5EF4-FFF2-40B4-BE49-F238E27FC236}">
                <a16:creationId xmlns:a16="http://schemas.microsoft.com/office/drawing/2014/main" id="{56F9D6E1-7981-485E-DA15-891CA38014C8}"/>
              </a:ext>
            </a:extLst>
          </p:cNvPr>
          <p:cNvPicPr>
            <a:picLocks noChangeAspect="1"/>
          </p:cNvPicPr>
          <p:nvPr/>
        </p:nvPicPr>
        <p:blipFill>
          <a:blip r:embed="rId3"/>
          <a:stretch>
            <a:fillRect/>
          </a:stretch>
        </p:blipFill>
        <p:spPr>
          <a:xfrm>
            <a:off x="2683098" y="5066749"/>
            <a:ext cx="6825803" cy="1186774"/>
          </a:xfrm>
          <a:prstGeom prst="rect">
            <a:avLst/>
          </a:prstGeom>
        </p:spPr>
      </p:pic>
      <p:pic>
        <p:nvPicPr>
          <p:cNvPr id="6" name="Picture 5">
            <a:extLst>
              <a:ext uri="{FF2B5EF4-FFF2-40B4-BE49-F238E27FC236}">
                <a16:creationId xmlns:a16="http://schemas.microsoft.com/office/drawing/2014/main" id="{4D79B843-80BD-5FFD-35CF-8D8DAC41ACE5}"/>
              </a:ext>
            </a:extLst>
          </p:cNvPr>
          <p:cNvPicPr>
            <a:picLocks noChangeAspect="1"/>
          </p:cNvPicPr>
          <p:nvPr/>
        </p:nvPicPr>
        <p:blipFill>
          <a:blip r:embed="rId4"/>
          <a:stretch>
            <a:fillRect/>
          </a:stretch>
        </p:blipFill>
        <p:spPr>
          <a:xfrm>
            <a:off x="1228048" y="1447729"/>
            <a:ext cx="5788494" cy="3333552"/>
          </a:xfrm>
          <a:prstGeom prst="rect">
            <a:avLst/>
          </a:prstGeom>
        </p:spPr>
      </p:pic>
      <p:sp>
        <p:nvSpPr>
          <p:cNvPr id="7" name="Rectangle 6">
            <a:extLst>
              <a:ext uri="{FF2B5EF4-FFF2-40B4-BE49-F238E27FC236}">
                <a16:creationId xmlns:a16="http://schemas.microsoft.com/office/drawing/2014/main" id="{BC8ACC04-A110-D541-1230-247A6E407620}"/>
              </a:ext>
            </a:extLst>
          </p:cNvPr>
          <p:cNvSpPr/>
          <p:nvPr/>
        </p:nvSpPr>
        <p:spPr>
          <a:xfrm>
            <a:off x="3873463" y="238931"/>
            <a:ext cx="4591385"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200MW Project</a:t>
            </a:r>
          </a:p>
        </p:txBody>
      </p:sp>
    </p:spTree>
    <p:extLst>
      <p:ext uri="{BB962C8B-B14F-4D97-AF65-F5344CB8AC3E}">
        <p14:creationId xmlns:p14="http://schemas.microsoft.com/office/powerpoint/2010/main" val="667173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
          <p:cNvSpPr txBox="1">
            <a:spLocks noGrp="1"/>
          </p:cNvSpPr>
          <p:nvPr>
            <p:ph type="title"/>
          </p:nvPr>
        </p:nvSpPr>
        <p:spPr>
          <a:xfrm>
            <a:off x="266699" y="907201"/>
            <a:ext cx="11658600" cy="730072"/>
          </a:xfrm>
          <a:prstGeom prst="rect">
            <a:avLst/>
          </a:prstGeom>
          <a:noFill/>
          <a:ln>
            <a:noFill/>
          </a:ln>
        </p:spPr>
        <p:txBody>
          <a:bodyPr spcFirstLastPara="1" wrap="square" lIns="0" tIns="84450" rIns="0" bIns="0" anchor="t" anchorCtr="0">
            <a:spAutoFit/>
          </a:bodyPr>
          <a:lstStyle/>
          <a:p>
            <a:pPr marL="12700" marR="5080" lvl="0" indent="74295" algn="ctr" rtl="0">
              <a:lnSpc>
                <a:spcPct val="63055"/>
              </a:lnSpc>
              <a:spcBef>
                <a:spcPts val="0"/>
              </a:spcBef>
              <a:spcAft>
                <a:spcPts val="0"/>
              </a:spcAft>
              <a:buNone/>
            </a:pPr>
            <a:r>
              <a:rPr lang="en-US" sz="7200" b="1" dirty="0">
                <a:solidFill>
                  <a:schemeClr val="dk2"/>
                </a:solidFill>
              </a:rPr>
              <a:t>ExhaustFlow</a:t>
            </a:r>
            <a:r>
              <a:rPr lang="en-US" sz="7200" b="1" dirty="0"/>
              <a:t> </a:t>
            </a:r>
            <a:r>
              <a:rPr lang="en-US" sz="7200" b="1" dirty="0">
                <a:solidFill>
                  <a:schemeClr val="dk2"/>
                </a:solidFill>
              </a:rPr>
              <a:t>Technologies</a:t>
            </a:r>
            <a:endParaRPr sz="7200" b="1" dirty="0">
              <a:solidFill>
                <a:schemeClr val="dk2"/>
              </a:solidFill>
            </a:endParaRPr>
          </a:p>
        </p:txBody>
      </p:sp>
      <p:sp>
        <p:nvSpPr>
          <p:cNvPr id="65" name="Google Shape;65;p1"/>
          <p:cNvSpPr txBox="1"/>
          <p:nvPr/>
        </p:nvSpPr>
        <p:spPr>
          <a:xfrm>
            <a:off x="323849" y="1625699"/>
            <a:ext cx="11239501" cy="505267"/>
          </a:xfrm>
          <a:prstGeom prst="rect">
            <a:avLst/>
          </a:prstGeom>
          <a:noFill/>
          <a:ln>
            <a:noFill/>
          </a:ln>
        </p:spPr>
        <p:txBody>
          <a:bodyPr spcFirstLastPara="1" wrap="square" lIns="0" tIns="12700" rIns="0" bIns="0" anchor="t" anchorCtr="0">
            <a:spAutoFit/>
          </a:bodyPr>
          <a:lstStyle/>
          <a:p>
            <a:pPr marL="0" marR="508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Trebuchet MS"/>
                <a:ea typeface="Trebuchet MS"/>
                <a:cs typeface="Trebuchet MS"/>
                <a:sym typeface="Trebuchet MS"/>
              </a:rPr>
              <a:t>	</a:t>
            </a:r>
            <a:r>
              <a:rPr kumimoji="0" lang="en-US" sz="3200" b="1" i="0" u="none" strike="noStrike" kern="0" cap="none" spc="0" normalizeH="0" baseline="0" noProof="0">
                <a:ln>
                  <a:noFill/>
                </a:ln>
                <a:solidFill>
                  <a:srgbClr val="1F497D"/>
                </a:solidFill>
                <a:effectLst/>
                <a:uLnTx/>
                <a:uFillTx/>
                <a:latin typeface="Trebuchet MS"/>
                <a:ea typeface="Trebuchet MS"/>
                <a:cs typeface="Trebuchet MS"/>
                <a:sym typeface="Trebuchet MS"/>
              </a:rPr>
              <a:t>Data Center Applications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1"/>
          <p:cNvSpPr/>
          <p:nvPr/>
        </p:nvSpPr>
        <p:spPr>
          <a:xfrm>
            <a:off x="5943599" y="3276600"/>
            <a:ext cx="5327151" cy="30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pic>
        <p:nvPicPr>
          <p:cNvPr id="2" name="Picture 1">
            <a:extLst>
              <a:ext uri="{FF2B5EF4-FFF2-40B4-BE49-F238E27FC236}">
                <a16:creationId xmlns:a16="http://schemas.microsoft.com/office/drawing/2014/main" id="{F5857835-F4A7-F47A-BB67-6E851ECD14C2}"/>
              </a:ext>
            </a:extLst>
          </p:cNvPr>
          <p:cNvPicPr>
            <a:picLocks noChangeAspect="1"/>
          </p:cNvPicPr>
          <p:nvPr/>
        </p:nvPicPr>
        <p:blipFill>
          <a:blip r:embed="rId3"/>
          <a:stretch>
            <a:fillRect/>
          </a:stretch>
        </p:blipFill>
        <p:spPr>
          <a:xfrm>
            <a:off x="992803" y="1804660"/>
            <a:ext cx="3883997" cy="414613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83"/>
        <p:cNvGrpSpPr/>
        <p:nvPr/>
      </p:nvGrpSpPr>
      <p:grpSpPr>
        <a:xfrm>
          <a:off x="0" y="0"/>
          <a:ext cx="0" cy="0"/>
          <a:chOff x="0" y="0"/>
          <a:chExt cx="0" cy="0"/>
        </a:xfrm>
      </p:grpSpPr>
      <p:sp>
        <p:nvSpPr>
          <p:cNvPr id="84" name="Google Shape;84;p3"/>
          <p:cNvSpPr txBox="1">
            <a:spLocks noGrp="1"/>
          </p:cNvSpPr>
          <p:nvPr>
            <p:ph type="title"/>
          </p:nvPr>
        </p:nvSpPr>
        <p:spPr>
          <a:xfrm>
            <a:off x="2308542" y="226266"/>
            <a:ext cx="7574915" cy="659155"/>
          </a:xfrm>
          <a:prstGeom prst="rect">
            <a:avLst/>
          </a:prstGeom>
          <a:noFill/>
          <a:ln>
            <a:noFill/>
          </a:ln>
        </p:spPr>
        <p:txBody>
          <a:bodyPr spcFirstLastPara="1" wrap="square" lIns="0" tIns="12700" rIns="0" bIns="0" anchor="t" anchorCtr="0">
            <a:spAutoFit/>
          </a:bodyPr>
          <a:lstStyle/>
          <a:p>
            <a:pPr marL="12700" lvl="0" indent="0" algn="ctr" rtl="0">
              <a:lnSpc>
                <a:spcPct val="100000"/>
              </a:lnSpc>
              <a:spcBef>
                <a:spcPts val="0"/>
              </a:spcBef>
              <a:spcAft>
                <a:spcPts val="0"/>
              </a:spcAft>
              <a:buNone/>
            </a:pPr>
            <a:r>
              <a:rPr lang="en-US" sz="4200" b="1">
                <a:solidFill>
                  <a:schemeClr val="dk2"/>
                </a:solidFill>
              </a:rPr>
              <a:t>Problem Overview</a:t>
            </a:r>
            <a:endParaRPr sz="4200" b="1">
              <a:solidFill>
                <a:schemeClr val="dk2"/>
              </a:solidFill>
            </a:endParaRPr>
          </a:p>
        </p:txBody>
      </p:sp>
      <p:sp>
        <p:nvSpPr>
          <p:cNvPr id="3" name="TextBox 2">
            <a:extLst>
              <a:ext uri="{FF2B5EF4-FFF2-40B4-BE49-F238E27FC236}">
                <a16:creationId xmlns:a16="http://schemas.microsoft.com/office/drawing/2014/main" id="{EDB8B7CD-3F33-E250-E5B1-782A76971350}"/>
              </a:ext>
            </a:extLst>
          </p:cNvPr>
          <p:cNvSpPr txBox="1"/>
          <p:nvPr/>
        </p:nvSpPr>
        <p:spPr>
          <a:xfrm>
            <a:off x="282431" y="1033376"/>
            <a:ext cx="11215469" cy="5535041"/>
          </a:xfrm>
          <a:prstGeom prst="rect">
            <a:avLst/>
          </a:prstGeom>
          <a:noFill/>
        </p:spPr>
        <p:txBody>
          <a:bodyPr wrap="square">
            <a:spAutoFit/>
          </a:bodyPr>
          <a:lstStyle/>
          <a:p>
            <a:pPr marL="355600" marR="243840" lvl="0" indent="-342900" algn="l" defTabSz="914400" rtl="0" eaLnBrk="1" fontAlgn="auto" latinLnBrk="0" hangingPunct="1">
              <a:lnSpc>
                <a:spcPct val="200000"/>
              </a:lnSpc>
              <a:spcBef>
                <a:spcPts val="0"/>
              </a:spcBef>
              <a:spcAft>
                <a:spcPts val="0"/>
              </a:spcAft>
              <a:buClr>
                <a:srgbClr val="1F497D"/>
              </a:buClr>
              <a:buSzPts val="1450"/>
              <a:buFont typeface="Arial"/>
              <a:buChar char="•"/>
              <a:tabLst/>
              <a:defRPr/>
            </a:pPr>
            <a:r>
              <a:rPr kumimoji="0" lang="en-US" sz="2000" b="0" i="0" u="none" strike="noStrike" kern="0" cap="none" spc="0" normalizeH="0" baseline="0" noProof="0">
                <a:ln>
                  <a:noFill/>
                </a:ln>
                <a:solidFill>
                  <a:srgbClr val="000000"/>
                </a:solidFill>
                <a:effectLst/>
                <a:uLnTx/>
                <a:uFillTx/>
                <a:latin typeface="Trebuchet MS"/>
                <a:ea typeface="Trebuchet MS"/>
                <a:cs typeface="Trebuchet MS"/>
                <a:sym typeface="Trebuchet MS"/>
              </a:rPr>
              <a:t>Data centers have always required significant cooling capacity…this is increasing exponentially with higher density data centers (liquid cooling)</a:t>
            </a:r>
          </a:p>
          <a:p>
            <a:pPr marL="355600" marR="5080" lvl="0" indent="-342900" algn="l" defTabSz="914400" rtl="0" eaLnBrk="1" fontAlgn="auto" latinLnBrk="0" hangingPunct="1">
              <a:lnSpc>
                <a:spcPct val="200000"/>
              </a:lnSpc>
              <a:spcBef>
                <a:spcPts val="994"/>
              </a:spcBef>
              <a:spcAft>
                <a:spcPts val="0"/>
              </a:spcAft>
              <a:buClr>
                <a:srgbClr val="1F497D"/>
              </a:buClr>
              <a:buSzPts val="1450"/>
              <a:buFont typeface="Arial"/>
              <a:buChar char="•"/>
              <a:tabLst/>
              <a:defRPr/>
            </a:pPr>
            <a:r>
              <a:rPr kumimoji="0" lang="en-US" sz="2000" b="0" i="0" u="none" strike="noStrike" kern="0" cap="none" spc="0" normalizeH="0" baseline="0" noProof="0">
                <a:ln>
                  <a:noFill/>
                </a:ln>
                <a:solidFill>
                  <a:srgbClr val="000000"/>
                </a:solidFill>
                <a:effectLst/>
                <a:uLnTx/>
                <a:uFillTx/>
                <a:latin typeface="Trebuchet MS"/>
                <a:ea typeface="Trebuchet MS"/>
                <a:cs typeface="Trebuchet MS"/>
                <a:sym typeface="Trebuchet MS"/>
              </a:rPr>
              <a:t>Operational footprint is limited in many cases</a:t>
            </a:r>
          </a:p>
          <a:p>
            <a:pPr marL="355600" marR="266065" lvl="0" indent="-342900" algn="l" defTabSz="914400" rtl="0" eaLnBrk="1" fontAlgn="auto" latinLnBrk="0" hangingPunct="1">
              <a:lnSpc>
                <a:spcPct val="200000"/>
              </a:lnSpc>
              <a:spcBef>
                <a:spcPts val="994"/>
              </a:spcBef>
              <a:spcAft>
                <a:spcPts val="0"/>
              </a:spcAft>
              <a:buClr>
                <a:srgbClr val="1F497D"/>
              </a:buClr>
              <a:buSzPts val="1450"/>
              <a:buFont typeface="Arial"/>
              <a:buChar char="•"/>
              <a:tabLst/>
              <a:defRPr/>
            </a:pPr>
            <a:r>
              <a:rPr kumimoji="0" lang="en-US" sz="2000" b="0" i="0" u="none" strike="noStrike" kern="0" cap="none" spc="0" normalizeH="0" baseline="0" noProof="0">
                <a:ln>
                  <a:noFill/>
                </a:ln>
                <a:solidFill>
                  <a:srgbClr val="000000"/>
                </a:solidFill>
                <a:effectLst/>
                <a:uLnTx/>
                <a:uFillTx/>
                <a:latin typeface="Trebuchet MS"/>
                <a:ea typeface="Trebuchet MS"/>
                <a:cs typeface="Trebuchet MS"/>
                <a:sym typeface="Trebuchet MS"/>
              </a:rPr>
              <a:t>Large Cooling Capacity + Limited Footprint = Elevated Air Temperatures (Air Recirculation)</a:t>
            </a:r>
          </a:p>
          <a:p>
            <a:pPr marL="355600" marR="266065" lvl="0" indent="-342900" algn="l" defTabSz="914400" rtl="0" eaLnBrk="1" fontAlgn="auto" latinLnBrk="0" hangingPunct="1">
              <a:lnSpc>
                <a:spcPct val="200000"/>
              </a:lnSpc>
              <a:spcBef>
                <a:spcPts val="994"/>
              </a:spcBef>
              <a:spcAft>
                <a:spcPts val="0"/>
              </a:spcAft>
              <a:buClr>
                <a:srgbClr val="1F497D"/>
              </a:buClr>
              <a:buSzPts val="1450"/>
              <a:buFont typeface="Arial"/>
              <a:buChar char="•"/>
              <a:tabLst/>
              <a:defRPr/>
            </a:pPr>
            <a:r>
              <a:rPr kumimoji="0" lang="en-US" sz="2000" b="0" i="0" u="none" strike="noStrike" kern="0" cap="none" spc="0" normalizeH="0" baseline="0" noProof="0">
                <a:ln>
                  <a:noFill/>
                </a:ln>
                <a:solidFill>
                  <a:srgbClr val="000000"/>
                </a:solidFill>
                <a:effectLst/>
                <a:uLnTx/>
                <a:uFillTx/>
                <a:latin typeface="Trebuchet MS"/>
                <a:ea typeface="Trebuchet MS"/>
                <a:cs typeface="Trebuchet MS"/>
                <a:sym typeface="Trebuchet MS"/>
              </a:rPr>
              <a:t>Stability and reliability of systems are suffering due to elevated entering air temperatures</a:t>
            </a:r>
          </a:p>
          <a:p>
            <a:pPr marL="355600" marR="266065" lvl="0" indent="-342900" algn="l" defTabSz="914400" rtl="0" eaLnBrk="1" fontAlgn="auto" latinLnBrk="0" hangingPunct="1">
              <a:lnSpc>
                <a:spcPct val="200000"/>
              </a:lnSpc>
              <a:spcBef>
                <a:spcPts val="994"/>
              </a:spcBef>
              <a:spcAft>
                <a:spcPts val="0"/>
              </a:spcAft>
              <a:buClr>
                <a:srgbClr val="1F497D"/>
              </a:buClr>
              <a:buSzPts val="1450"/>
              <a:buFont typeface="Arial"/>
              <a:buChar char="•"/>
              <a:tabLst/>
              <a:defRPr/>
            </a:pPr>
            <a:r>
              <a:rPr kumimoji="0" lang="en-US" sz="2000" b="0" i="0" u="none" strike="noStrike" kern="0" cap="none" spc="0" normalizeH="0" baseline="0" noProof="0">
                <a:ln>
                  <a:noFill/>
                </a:ln>
                <a:solidFill>
                  <a:srgbClr val="000000"/>
                </a:solidFill>
                <a:effectLst/>
                <a:uLnTx/>
                <a:uFillTx/>
                <a:latin typeface="Trebuchet MS"/>
                <a:ea typeface="Trebuchet MS"/>
                <a:cs typeface="Trebuchet MS"/>
                <a:sym typeface="Trebuchet MS"/>
              </a:rPr>
              <a:t>Decreased capacity of existing chillers due to elevated entering air temperatures</a:t>
            </a:r>
          </a:p>
          <a:p>
            <a:pPr marL="355600" marR="266065" lvl="0" indent="-342900" algn="l" defTabSz="914400" rtl="0" eaLnBrk="1" fontAlgn="auto" latinLnBrk="0" hangingPunct="1">
              <a:lnSpc>
                <a:spcPct val="200000"/>
              </a:lnSpc>
              <a:spcBef>
                <a:spcPts val="994"/>
              </a:spcBef>
              <a:spcAft>
                <a:spcPts val="0"/>
              </a:spcAft>
              <a:buClr>
                <a:srgbClr val="1F497D"/>
              </a:buClr>
              <a:buSzPts val="1450"/>
              <a:buFont typeface="Arial"/>
              <a:buChar char="•"/>
              <a:tabLst/>
              <a:defRPr/>
            </a:pPr>
            <a:r>
              <a:rPr kumimoji="0" lang="en-US" sz="2000" b="0" i="0" u="none" strike="noStrike" kern="0" cap="none" spc="0" normalizeH="0" baseline="0" noProof="0">
                <a:ln>
                  <a:noFill/>
                </a:ln>
                <a:solidFill>
                  <a:srgbClr val="000000"/>
                </a:solidFill>
                <a:effectLst/>
                <a:uLnTx/>
                <a:uFillTx/>
                <a:latin typeface="Trebuchet MS"/>
                <a:ea typeface="Trebuchet MS"/>
                <a:cs typeface="Trebuchet MS"/>
                <a:sym typeface="Trebuchet MS"/>
              </a:rPr>
              <a:t>Increased electrical demands in order to meet power requirements for more chillers</a:t>
            </a:r>
          </a:p>
          <a:p>
            <a:pPr marL="12700" marR="266065" lvl="0" indent="0" algn="l" defTabSz="914400" rtl="0" eaLnBrk="1" fontAlgn="auto" latinLnBrk="0" hangingPunct="1">
              <a:lnSpc>
                <a:spcPct val="200000"/>
              </a:lnSpc>
              <a:spcBef>
                <a:spcPts val="994"/>
              </a:spcBef>
              <a:spcAft>
                <a:spcPts val="0"/>
              </a:spcAft>
              <a:buClr>
                <a:srgbClr val="1F497D"/>
              </a:buClr>
              <a:buSzPts val="1450"/>
              <a:buFont typeface="Arial"/>
              <a:buNone/>
              <a:tabLst/>
              <a:defRPr/>
            </a:pPr>
            <a:endParaRPr kumimoji="0" lang="en-US" sz="1400" b="0" i="0" u="none" strike="noStrike" kern="0" cap="none" spc="0" normalizeH="0" baseline="0" noProof="0">
              <a:ln>
                <a:noFill/>
              </a:ln>
              <a:solidFill>
                <a:srgbClr val="000000"/>
              </a:solidFill>
              <a:effectLst/>
              <a:uLnTx/>
              <a:uFillTx/>
              <a:latin typeface="Trebuchet MS"/>
              <a:ea typeface="Trebuchet MS"/>
              <a:cs typeface="Trebuchet MS"/>
              <a:sym typeface="Trebuchet M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2"/>
          <p:cNvSpPr txBox="1">
            <a:spLocks noGrp="1"/>
          </p:cNvSpPr>
          <p:nvPr>
            <p:ph type="title"/>
          </p:nvPr>
        </p:nvSpPr>
        <p:spPr>
          <a:xfrm>
            <a:off x="1536910" y="197389"/>
            <a:ext cx="7574915" cy="659155"/>
          </a:xfrm>
          <a:prstGeom prst="rect">
            <a:avLst/>
          </a:prstGeom>
          <a:noFill/>
          <a:ln>
            <a:noFill/>
          </a:ln>
        </p:spPr>
        <p:txBody>
          <a:bodyPr spcFirstLastPara="1" wrap="square" lIns="0" tIns="12700" rIns="0" bIns="0" anchor="t" anchorCtr="0">
            <a:spAutoFit/>
          </a:bodyPr>
          <a:lstStyle/>
          <a:p>
            <a:pPr marL="668655" lvl="0" indent="0" algn="ctr" rtl="0">
              <a:lnSpc>
                <a:spcPct val="100000"/>
              </a:lnSpc>
              <a:spcBef>
                <a:spcPts val="0"/>
              </a:spcBef>
              <a:spcAft>
                <a:spcPts val="0"/>
              </a:spcAft>
              <a:buNone/>
            </a:pPr>
            <a:r>
              <a:rPr lang="en-US">
                <a:solidFill>
                  <a:schemeClr val="dk2"/>
                </a:solidFill>
              </a:rPr>
              <a:t>       </a:t>
            </a:r>
            <a:r>
              <a:rPr lang="en-US" sz="4200" b="1">
                <a:solidFill>
                  <a:schemeClr val="dk2"/>
                </a:solidFill>
              </a:rPr>
              <a:t>Crowded Data Centers</a:t>
            </a:r>
            <a:endParaRPr sz="4200" b="1"/>
          </a:p>
        </p:txBody>
      </p:sp>
      <p:pic>
        <p:nvPicPr>
          <p:cNvPr id="3" name="Picture 2">
            <a:extLst>
              <a:ext uri="{FF2B5EF4-FFF2-40B4-BE49-F238E27FC236}">
                <a16:creationId xmlns:a16="http://schemas.microsoft.com/office/drawing/2014/main" id="{63ED8DFA-7180-E27A-0942-BBCBC4989242}"/>
              </a:ext>
            </a:extLst>
          </p:cNvPr>
          <p:cNvPicPr>
            <a:picLocks noChangeAspect="1"/>
          </p:cNvPicPr>
          <p:nvPr/>
        </p:nvPicPr>
        <p:blipFill>
          <a:blip r:embed="rId3"/>
          <a:stretch>
            <a:fillRect/>
          </a:stretch>
        </p:blipFill>
        <p:spPr>
          <a:xfrm>
            <a:off x="231192" y="1071270"/>
            <a:ext cx="2446162" cy="4715451"/>
          </a:xfrm>
          <a:prstGeom prst="rect">
            <a:avLst/>
          </a:prstGeom>
          <a:ln>
            <a:solidFill>
              <a:schemeClr val="bg2"/>
            </a:solidFill>
          </a:ln>
        </p:spPr>
      </p:pic>
      <p:pic>
        <p:nvPicPr>
          <p:cNvPr id="5" name="Picture 4">
            <a:extLst>
              <a:ext uri="{FF2B5EF4-FFF2-40B4-BE49-F238E27FC236}">
                <a16:creationId xmlns:a16="http://schemas.microsoft.com/office/drawing/2014/main" id="{E5C8ACA0-68D6-0D6A-7143-A522E84B6877}"/>
              </a:ext>
            </a:extLst>
          </p:cNvPr>
          <p:cNvPicPr>
            <a:picLocks noChangeAspect="1"/>
          </p:cNvPicPr>
          <p:nvPr/>
        </p:nvPicPr>
        <p:blipFill>
          <a:blip r:embed="rId4"/>
          <a:stretch>
            <a:fillRect/>
          </a:stretch>
        </p:blipFill>
        <p:spPr>
          <a:xfrm>
            <a:off x="3899931" y="1071270"/>
            <a:ext cx="1651969" cy="4715451"/>
          </a:xfrm>
          <a:prstGeom prst="rect">
            <a:avLst/>
          </a:prstGeom>
          <a:ln>
            <a:solidFill>
              <a:schemeClr val="bg2"/>
            </a:solidFill>
          </a:ln>
        </p:spPr>
      </p:pic>
      <p:sp>
        <p:nvSpPr>
          <p:cNvPr id="6" name="TextBox 5">
            <a:extLst>
              <a:ext uri="{FF2B5EF4-FFF2-40B4-BE49-F238E27FC236}">
                <a16:creationId xmlns:a16="http://schemas.microsoft.com/office/drawing/2014/main" id="{6442B361-371B-493E-DAF3-E47B487B8A21}"/>
              </a:ext>
            </a:extLst>
          </p:cNvPr>
          <p:cNvSpPr txBox="1"/>
          <p:nvPr/>
        </p:nvSpPr>
        <p:spPr>
          <a:xfrm>
            <a:off x="2872692" y="2617058"/>
            <a:ext cx="88896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600" b="0" i="0" u="none" strike="noStrike" kern="0" cap="none" spc="0" normalizeH="0" baseline="0" noProof="0">
                <a:ln>
                  <a:noFill/>
                </a:ln>
                <a:solidFill>
                  <a:srgbClr val="000000"/>
                </a:solidFill>
                <a:effectLst/>
                <a:uLnTx/>
                <a:uFillTx/>
                <a:latin typeface="Arial"/>
                <a:cs typeface="Arial"/>
                <a:sym typeface="Arial"/>
              </a:rPr>
              <a:t>+</a:t>
            </a:r>
          </a:p>
        </p:txBody>
      </p:sp>
      <p:sp>
        <p:nvSpPr>
          <p:cNvPr id="8" name="TextBox 7">
            <a:extLst>
              <a:ext uri="{FF2B5EF4-FFF2-40B4-BE49-F238E27FC236}">
                <a16:creationId xmlns:a16="http://schemas.microsoft.com/office/drawing/2014/main" id="{2280EDF9-00A6-89FC-5900-DD8542F714EE}"/>
              </a:ext>
            </a:extLst>
          </p:cNvPr>
          <p:cNvSpPr txBox="1"/>
          <p:nvPr/>
        </p:nvSpPr>
        <p:spPr>
          <a:xfrm>
            <a:off x="5690171" y="2617058"/>
            <a:ext cx="81165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600" b="0" i="0" u="none" strike="noStrike" kern="0" cap="none" spc="0" normalizeH="0" baseline="0" noProof="0">
                <a:ln>
                  <a:noFill/>
                </a:ln>
                <a:solidFill>
                  <a:srgbClr val="000000"/>
                </a:solidFill>
                <a:effectLst/>
                <a:uLnTx/>
                <a:uFillTx/>
                <a:latin typeface="Arial"/>
                <a:cs typeface="Arial"/>
                <a:sym typeface="Arial"/>
              </a:rPr>
              <a:t>=</a:t>
            </a:r>
          </a:p>
        </p:txBody>
      </p:sp>
      <p:pic>
        <p:nvPicPr>
          <p:cNvPr id="7" name="Picture 6" descr="A screenshot of a computer&#10;&#10;AI-generated content may be incorrect.">
            <a:extLst>
              <a:ext uri="{FF2B5EF4-FFF2-40B4-BE49-F238E27FC236}">
                <a16:creationId xmlns:a16="http://schemas.microsoft.com/office/drawing/2014/main" id="{33909EAA-D13B-C1DB-341D-13C1E15CBA94}"/>
              </a:ext>
            </a:extLst>
          </p:cNvPr>
          <p:cNvPicPr>
            <a:picLocks noChangeAspect="1"/>
          </p:cNvPicPr>
          <p:nvPr/>
        </p:nvPicPr>
        <p:blipFill>
          <a:blip r:embed="rId5"/>
          <a:stretch>
            <a:fillRect/>
          </a:stretch>
        </p:blipFill>
        <p:spPr>
          <a:xfrm>
            <a:off x="6520898" y="1737934"/>
            <a:ext cx="5596820" cy="338213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a:extLst>
            <a:ext uri="{FF2B5EF4-FFF2-40B4-BE49-F238E27FC236}">
              <a16:creationId xmlns:a16="http://schemas.microsoft.com/office/drawing/2014/main" id="{6A86D838-C18D-9378-1690-7593654C7B50}"/>
            </a:ext>
          </a:extLst>
        </p:cNvPr>
        <p:cNvGrpSpPr/>
        <p:nvPr/>
      </p:nvGrpSpPr>
      <p:grpSpPr>
        <a:xfrm>
          <a:off x="0" y="0"/>
          <a:ext cx="0" cy="0"/>
          <a:chOff x="0" y="0"/>
          <a:chExt cx="0" cy="0"/>
        </a:xfrm>
      </p:grpSpPr>
      <p:sp>
        <p:nvSpPr>
          <p:cNvPr id="84" name="Google Shape;84;p3">
            <a:extLst>
              <a:ext uri="{FF2B5EF4-FFF2-40B4-BE49-F238E27FC236}">
                <a16:creationId xmlns:a16="http://schemas.microsoft.com/office/drawing/2014/main" id="{43C9D781-EA3F-1108-8679-8D4DDE797066}"/>
              </a:ext>
            </a:extLst>
          </p:cNvPr>
          <p:cNvSpPr txBox="1">
            <a:spLocks noGrp="1"/>
          </p:cNvSpPr>
          <p:nvPr>
            <p:ph type="title"/>
          </p:nvPr>
        </p:nvSpPr>
        <p:spPr>
          <a:xfrm>
            <a:off x="1094399" y="171837"/>
            <a:ext cx="10003201" cy="689932"/>
          </a:xfrm>
          <a:prstGeom prst="rect">
            <a:avLst/>
          </a:prstGeom>
          <a:noFill/>
          <a:ln>
            <a:noFill/>
          </a:ln>
        </p:spPr>
        <p:txBody>
          <a:bodyPr spcFirstLastPara="1" wrap="square" lIns="0" tIns="12700" rIns="0" bIns="0" anchor="t" anchorCtr="0">
            <a:spAutoFit/>
          </a:bodyPr>
          <a:lstStyle/>
          <a:p>
            <a:pPr marL="12700" lvl="0" indent="0" algn="ctr" rtl="0">
              <a:lnSpc>
                <a:spcPct val="100000"/>
              </a:lnSpc>
              <a:spcBef>
                <a:spcPts val="0"/>
              </a:spcBef>
              <a:spcAft>
                <a:spcPts val="0"/>
              </a:spcAft>
              <a:buNone/>
            </a:pPr>
            <a:r>
              <a:rPr lang="en-US" sz="4400">
                <a:solidFill>
                  <a:schemeClr val="dk2"/>
                </a:solidFill>
              </a:rPr>
              <a:t> </a:t>
            </a:r>
            <a:r>
              <a:rPr lang="en-US" sz="4200" b="1">
                <a:solidFill>
                  <a:schemeClr val="dk2"/>
                </a:solidFill>
              </a:rPr>
              <a:t>Issues Associated with Recirculated Air</a:t>
            </a:r>
            <a:endParaRPr sz="4200" b="1">
              <a:solidFill>
                <a:schemeClr val="dk2"/>
              </a:solidFill>
            </a:endParaRPr>
          </a:p>
        </p:txBody>
      </p:sp>
      <p:sp>
        <p:nvSpPr>
          <p:cNvPr id="3" name="TextBox 2">
            <a:extLst>
              <a:ext uri="{FF2B5EF4-FFF2-40B4-BE49-F238E27FC236}">
                <a16:creationId xmlns:a16="http://schemas.microsoft.com/office/drawing/2014/main" id="{9CED6CFF-9B44-0052-A563-10558E76839C}"/>
              </a:ext>
            </a:extLst>
          </p:cNvPr>
          <p:cNvSpPr txBox="1"/>
          <p:nvPr/>
        </p:nvSpPr>
        <p:spPr>
          <a:xfrm>
            <a:off x="352425" y="916198"/>
            <a:ext cx="11549061" cy="5791329"/>
          </a:xfrm>
          <a:prstGeom prst="rect">
            <a:avLst/>
          </a:prstGeom>
          <a:noFill/>
        </p:spPr>
        <p:txBody>
          <a:bodyPr wrap="square">
            <a:spAutoFit/>
          </a:bodyPr>
          <a:lstStyle/>
          <a:p>
            <a:pPr marL="0" marR="243840" lvl="0" indent="-342900" algn="l" defTabSz="914400" rtl="0" eaLnBrk="1" fontAlgn="auto" latinLnBrk="0" hangingPunct="1">
              <a:lnSpc>
                <a:spcPct val="200000"/>
              </a:lnSpc>
              <a:spcBef>
                <a:spcPts val="0"/>
              </a:spcBef>
              <a:spcAft>
                <a:spcPts val="0"/>
              </a:spcAft>
              <a:buClr>
                <a:srgbClr val="1F497D"/>
              </a:buClr>
              <a:buSzPts val="1450"/>
              <a:buFont typeface="Arial"/>
              <a:buChar char="•"/>
              <a:tabLst/>
              <a:defRPr/>
            </a:pPr>
            <a:r>
              <a:rPr kumimoji="0" lang="en-US" sz="2000" b="0" i="0" u="none" strike="noStrike" kern="0" cap="none" spc="0" normalizeH="0" baseline="0" noProof="0">
                <a:ln>
                  <a:noFill/>
                </a:ln>
                <a:solidFill>
                  <a:srgbClr val="000000"/>
                </a:solidFill>
                <a:effectLst/>
                <a:uLnTx/>
                <a:uFillTx/>
                <a:latin typeface="Trebuchet MS"/>
                <a:ea typeface="Trebuchet MS"/>
                <a:cs typeface="Trebuchet MS"/>
                <a:sym typeface="Trebuchet MS"/>
              </a:rPr>
              <a:t>Higher operating temperatures – 20</a:t>
            </a:r>
            <a:r>
              <a:rPr kumimoji="0" lang="en-US" sz="2000" b="0" i="0" u="none" strike="noStrike" kern="0" cap="none" spc="0" normalizeH="0" baseline="0" noProof="0">
                <a:ln>
                  <a:noFill/>
                </a:ln>
                <a:solidFill>
                  <a:srgbClr val="000000"/>
                </a:solidFill>
                <a:effectLst/>
                <a:uLnTx/>
                <a:uFillTx/>
                <a:latin typeface="Trebuchet MS" panose="020B0603020202020204" pitchFamily="34" charset="0"/>
                <a:cs typeface="Arial"/>
                <a:sym typeface="Arial"/>
              </a:rPr>
              <a:t>° F</a:t>
            </a:r>
            <a:r>
              <a:rPr kumimoji="0" lang="en-US" sz="2000" b="0" i="0" u="none" strike="noStrike" kern="0" cap="none" spc="0" normalizeH="0" baseline="0" noProof="0">
                <a:ln>
                  <a:noFill/>
                </a:ln>
                <a:solidFill>
                  <a:srgbClr val="000000"/>
                </a:solidFill>
                <a:effectLst/>
                <a:uLnTx/>
                <a:uFillTx/>
                <a:latin typeface="Trebuchet MS"/>
                <a:ea typeface="Trebuchet MS"/>
                <a:cs typeface="Trebuchet MS"/>
                <a:sym typeface="Trebuchet MS"/>
              </a:rPr>
              <a:t>+ higher than selected</a:t>
            </a:r>
          </a:p>
          <a:p>
            <a:pPr marL="0" marR="243840" lvl="0" indent="-342900" algn="l" defTabSz="914400" rtl="0" eaLnBrk="1" fontAlgn="auto" latinLnBrk="0" hangingPunct="1">
              <a:lnSpc>
                <a:spcPct val="200000"/>
              </a:lnSpc>
              <a:spcBef>
                <a:spcPts val="0"/>
              </a:spcBef>
              <a:spcAft>
                <a:spcPts val="0"/>
              </a:spcAft>
              <a:buClr>
                <a:srgbClr val="1F497D"/>
              </a:buClr>
              <a:buSzPts val="1450"/>
              <a:buFont typeface="Arial"/>
              <a:buChar char="•"/>
              <a:tabLst/>
              <a:defRPr/>
            </a:pPr>
            <a:r>
              <a:rPr kumimoji="0" lang="en-US" sz="2000" b="0" i="0" u="none" strike="noStrike" kern="0" cap="none" spc="0" normalizeH="0" baseline="0" noProof="0">
                <a:ln>
                  <a:noFill/>
                </a:ln>
                <a:solidFill>
                  <a:srgbClr val="000000"/>
                </a:solidFill>
                <a:effectLst/>
                <a:uLnTx/>
                <a:uFillTx/>
                <a:latin typeface="Trebuchet MS"/>
                <a:ea typeface="Trebuchet MS"/>
                <a:cs typeface="Trebuchet MS"/>
                <a:sym typeface="Trebuchet MS"/>
              </a:rPr>
              <a:t>Decreased chiller capacity – Up to 30% reduced capacity</a:t>
            </a:r>
          </a:p>
          <a:p>
            <a:pPr marL="0" marR="243840" lvl="0" indent="-342900" algn="l" defTabSz="914400" rtl="0" eaLnBrk="1" fontAlgn="auto" latinLnBrk="0" hangingPunct="1">
              <a:lnSpc>
                <a:spcPct val="200000"/>
              </a:lnSpc>
              <a:spcBef>
                <a:spcPts val="0"/>
              </a:spcBef>
              <a:spcAft>
                <a:spcPts val="0"/>
              </a:spcAft>
              <a:buClr>
                <a:srgbClr val="1F497D"/>
              </a:buClr>
              <a:buSzPts val="1450"/>
              <a:buFont typeface="Arial"/>
              <a:buChar char="•"/>
              <a:tabLst/>
              <a:defRPr/>
            </a:pPr>
            <a:r>
              <a:rPr kumimoji="0" lang="en-US" sz="2000" b="0" i="0" u="none" strike="noStrike" kern="0" cap="none" spc="0" normalizeH="0" baseline="0" noProof="0">
                <a:ln>
                  <a:noFill/>
                </a:ln>
                <a:solidFill>
                  <a:srgbClr val="000000"/>
                </a:solidFill>
                <a:effectLst/>
                <a:uLnTx/>
                <a:uFillTx/>
                <a:latin typeface="Trebuchet MS"/>
                <a:ea typeface="Trebuchet MS"/>
                <a:cs typeface="Trebuchet MS"/>
                <a:sym typeface="Trebuchet MS"/>
              </a:rPr>
              <a:t>Higher electrical consumption – Up to 20% less efficient</a:t>
            </a:r>
          </a:p>
          <a:p>
            <a:pPr marL="0" marR="243840" lvl="0" indent="-342900" algn="l" defTabSz="914400" rtl="0" eaLnBrk="1" fontAlgn="auto" latinLnBrk="0" hangingPunct="1">
              <a:lnSpc>
                <a:spcPct val="200000"/>
              </a:lnSpc>
              <a:spcBef>
                <a:spcPts val="0"/>
              </a:spcBef>
              <a:spcAft>
                <a:spcPts val="0"/>
              </a:spcAft>
              <a:buClr>
                <a:srgbClr val="1F497D"/>
              </a:buClr>
              <a:buSzPts val="1450"/>
              <a:buFont typeface="Arial"/>
              <a:buChar char="•"/>
              <a:tabLst/>
              <a:defRPr/>
            </a:pPr>
            <a:r>
              <a:rPr kumimoji="0" lang="en-US" sz="2000" b="0" i="0" u="none" strike="noStrike" kern="0" cap="none" spc="0" normalizeH="0" baseline="0" noProof="0">
                <a:ln>
                  <a:noFill/>
                </a:ln>
                <a:solidFill>
                  <a:srgbClr val="000000"/>
                </a:solidFill>
                <a:effectLst/>
                <a:uLnTx/>
                <a:uFillTx/>
                <a:latin typeface="Trebuchet MS"/>
                <a:ea typeface="Trebuchet MS"/>
                <a:cs typeface="Trebuchet MS"/>
                <a:sym typeface="Trebuchet MS"/>
              </a:rPr>
              <a:t>Larger electrical service – Bigger wire, breakers, and generators. Possibly more chillers </a:t>
            </a:r>
          </a:p>
          <a:p>
            <a:pPr marL="0" marR="243840" lvl="0" indent="-342900" algn="l" defTabSz="914400" rtl="0" eaLnBrk="1" fontAlgn="auto" latinLnBrk="0" hangingPunct="1">
              <a:lnSpc>
                <a:spcPct val="200000"/>
              </a:lnSpc>
              <a:spcBef>
                <a:spcPts val="0"/>
              </a:spcBef>
              <a:spcAft>
                <a:spcPts val="0"/>
              </a:spcAft>
              <a:buClr>
                <a:srgbClr val="1F497D"/>
              </a:buClr>
              <a:buSzPts val="1450"/>
              <a:buFont typeface="Arial"/>
              <a:buChar char="•"/>
              <a:tabLst/>
              <a:defRPr/>
            </a:pPr>
            <a:r>
              <a:rPr kumimoji="0" lang="en-US" sz="2000" b="0" i="0" u="none" strike="noStrike" kern="0" cap="none" spc="0" normalizeH="0" baseline="0" noProof="0">
                <a:ln>
                  <a:noFill/>
                </a:ln>
                <a:solidFill>
                  <a:srgbClr val="000000"/>
                </a:solidFill>
                <a:effectLst/>
                <a:uLnTx/>
                <a:uFillTx/>
                <a:latin typeface="Trebuchet MS"/>
                <a:ea typeface="Trebuchet MS"/>
                <a:cs typeface="Trebuchet MS"/>
                <a:sym typeface="Trebuchet MS"/>
              </a:rPr>
              <a:t>Unreliable, unstable chiller operation – Nuisance trips, failed components</a:t>
            </a:r>
          </a:p>
          <a:p>
            <a:pPr marL="0" marR="243840" lvl="0" indent="-342900" algn="l" defTabSz="914400" rtl="0" eaLnBrk="1" fontAlgn="auto" latinLnBrk="0" hangingPunct="1">
              <a:lnSpc>
                <a:spcPct val="200000"/>
              </a:lnSpc>
              <a:spcBef>
                <a:spcPts val="0"/>
              </a:spcBef>
              <a:spcAft>
                <a:spcPts val="0"/>
              </a:spcAft>
              <a:buClr>
                <a:srgbClr val="1F497D"/>
              </a:buClr>
              <a:buSzPts val="1450"/>
              <a:buFont typeface="Arial"/>
              <a:buChar char="•"/>
              <a:tabLst/>
              <a:defRPr/>
            </a:pPr>
            <a:r>
              <a:rPr kumimoji="0" lang="en-US" sz="2000" b="0" i="0" u="none" strike="noStrike" kern="0" cap="none" spc="0" normalizeH="0" baseline="0" noProof="0">
                <a:ln>
                  <a:noFill/>
                </a:ln>
                <a:solidFill>
                  <a:srgbClr val="000000"/>
                </a:solidFill>
                <a:effectLst/>
                <a:uLnTx/>
                <a:uFillTx/>
                <a:latin typeface="Trebuchet MS"/>
                <a:ea typeface="Trebuchet MS"/>
                <a:cs typeface="Trebuchet MS"/>
                <a:sym typeface="Trebuchet MS"/>
              </a:rPr>
              <a:t>Generator Exhaust – Poor placement will lead to higher air temperatures. (500</a:t>
            </a:r>
            <a:r>
              <a:rPr kumimoji="0" lang="en-US" sz="2000" b="0" i="0" u="none" strike="noStrike" kern="0" cap="none" spc="0" normalizeH="0" baseline="0" noProof="0">
                <a:ln>
                  <a:noFill/>
                </a:ln>
                <a:solidFill>
                  <a:srgbClr val="000000"/>
                </a:solidFill>
                <a:effectLst/>
                <a:uLnTx/>
                <a:uFillTx/>
                <a:latin typeface="Trebuchet MS" panose="020B0603020202020204" pitchFamily="34" charset="0"/>
                <a:cs typeface="Arial"/>
                <a:sym typeface="Arial"/>
              </a:rPr>
              <a:t>° F+ exhaust)</a:t>
            </a:r>
            <a:endParaRPr kumimoji="0" lang="en-US" sz="2000" b="0" i="0" u="none" strike="noStrike" kern="0" cap="none" spc="0" normalizeH="0" baseline="0" noProof="0">
              <a:ln>
                <a:noFill/>
              </a:ln>
              <a:solidFill>
                <a:srgbClr val="000000"/>
              </a:solidFill>
              <a:effectLst/>
              <a:uLnTx/>
              <a:uFillTx/>
              <a:latin typeface="Trebuchet MS"/>
              <a:ea typeface="Trebuchet MS"/>
              <a:cs typeface="Trebuchet MS"/>
              <a:sym typeface="Trebuchet MS"/>
            </a:endParaRPr>
          </a:p>
          <a:p>
            <a:pPr marL="0" marR="243840" lvl="0" indent="-342900" algn="l" defTabSz="914400" rtl="0" eaLnBrk="1" fontAlgn="auto" latinLnBrk="0" hangingPunct="1">
              <a:lnSpc>
                <a:spcPct val="200000"/>
              </a:lnSpc>
              <a:spcBef>
                <a:spcPts val="0"/>
              </a:spcBef>
              <a:spcAft>
                <a:spcPts val="0"/>
              </a:spcAft>
              <a:buClr>
                <a:srgbClr val="1F497D"/>
              </a:buClr>
              <a:buSzPts val="1450"/>
              <a:buFont typeface="Arial"/>
              <a:buChar char="•"/>
              <a:tabLst/>
              <a:defRPr/>
            </a:pPr>
            <a:r>
              <a:rPr kumimoji="0" lang="en-US" sz="2000" b="0" i="0" u="none" strike="noStrike" kern="0" cap="none" spc="0" normalizeH="0" baseline="0" noProof="0">
                <a:ln>
                  <a:noFill/>
                </a:ln>
                <a:solidFill>
                  <a:srgbClr val="000000"/>
                </a:solidFill>
                <a:effectLst/>
                <a:uLnTx/>
                <a:uFillTx/>
                <a:latin typeface="Trebuchet MS"/>
                <a:ea typeface="Trebuchet MS"/>
                <a:cs typeface="Trebuchet MS"/>
                <a:sym typeface="Trebuchet MS"/>
              </a:rPr>
              <a:t>Cobbled fixes applied in the field – Swapping refrigerants, using water (adiabatic), raising chillers up to the sky, etc.</a:t>
            </a:r>
          </a:p>
          <a:p>
            <a:pPr marL="0" marR="243840" lvl="0" indent="-342900" algn="l" defTabSz="914400" rtl="0" eaLnBrk="1" fontAlgn="auto" latinLnBrk="0" hangingPunct="1">
              <a:lnSpc>
                <a:spcPct val="200000"/>
              </a:lnSpc>
              <a:spcBef>
                <a:spcPts val="0"/>
              </a:spcBef>
              <a:spcAft>
                <a:spcPts val="0"/>
              </a:spcAft>
              <a:buClr>
                <a:srgbClr val="1F497D"/>
              </a:buClr>
              <a:buSzPts val="1450"/>
              <a:buFont typeface="Arial"/>
              <a:buChar char="•"/>
              <a:tabLst/>
              <a:defRPr/>
            </a:pPr>
            <a:endParaRPr kumimoji="0" lang="en-US" sz="1400" b="0" i="0" u="none" strike="noStrike" kern="0" cap="none" spc="0" normalizeH="0" baseline="0" noProof="0">
              <a:ln>
                <a:noFill/>
              </a:ln>
              <a:solidFill>
                <a:srgbClr val="000000"/>
              </a:solidFill>
              <a:effectLst/>
              <a:uLnTx/>
              <a:uFillTx/>
              <a:latin typeface="Trebuchet MS"/>
              <a:ea typeface="Trebuchet MS"/>
              <a:cs typeface="Trebuchet MS"/>
              <a:sym typeface="Trebuchet MS"/>
            </a:endParaRPr>
          </a:p>
          <a:p>
            <a:pPr marL="12700" marR="266065" lvl="0" indent="0" algn="l" defTabSz="914400" rtl="0" eaLnBrk="1" fontAlgn="auto" latinLnBrk="0" hangingPunct="1">
              <a:lnSpc>
                <a:spcPct val="100000"/>
              </a:lnSpc>
              <a:spcBef>
                <a:spcPts val="994"/>
              </a:spcBef>
              <a:spcAft>
                <a:spcPts val="0"/>
              </a:spcAft>
              <a:buClr>
                <a:srgbClr val="1F497D"/>
              </a:buClr>
              <a:buSzPts val="1450"/>
              <a:buFont typeface="Arial"/>
              <a:buNone/>
              <a:tabLst/>
              <a:defRPr/>
            </a:pPr>
            <a:endParaRPr kumimoji="0" lang="en-US" sz="1400" b="0" i="0" u="none" strike="noStrike" kern="0" cap="none" spc="0" normalizeH="0" baseline="0" noProof="0">
              <a:ln>
                <a:noFill/>
              </a:ln>
              <a:solidFill>
                <a:srgbClr val="000000"/>
              </a:solidFill>
              <a:effectLst/>
              <a:uLnTx/>
              <a:uFillTx/>
              <a:latin typeface="Trebuchet MS"/>
              <a:ea typeface="Trebuchet MS"/>
              <a:cs typeface="Trebuchet MS"/>
              <a:sym typeface="Trebuchet MS"/>
            </a:endParaRPr>
          </a:p>
        </p:txBody>
      </p:sp>
    </p:spTree>
    <p:extLst>
      <p:ext uri="{BB962C8B-B14F-4D97-AF65-F5344CB8AC3E}">
        <p14:creationId xmlns:p14="http://schemas.microsoft.com/office/powerpoint/2010/main" val="19587327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Shape 90">
          <a:extLst>
            <a:ext uri="{FF2B5EF4-FFF2-40B4-BE49-F238E27FC236}">
              <a16:creationId xmlns:a16="http://schemas.microsoft.com/office/drawing/2014/main" id="{1D65E1C4-6C2B-A9C0-2168-F07BFAC6A387}"/>
            </a:ext>
          </a:extLst>
        </p:cNvPr>
        <p:cNvGrpSpPr/>
        <p:nvPr/>
      </p:nvGrpSpPr>
      <p:grpSpPr>
        <a:xfrm>
          <a:off x="0" y="0"/>
          <a:ext cx="0" cy="0"/>
          <a:chOff x="0" y="0"/>
          <a:chExt cx="0" cy="0"/>
        </a:xfrm>
      </p:grpSpPr>
      <p:sp>
        <p:nvSpPr>
          <p:cNvPr id="91" name="Google Shape;91;p4">
            <a:extLst>
              <a:ext uri="{FF2B5EF4-FFF2-40B4-BE49-F238E27FC236}">
                <a16:creationId xmlns:a16="http://schemas.microsoft.com/office/drawing/2014/main" id="{89695B45-2FF1-7CA5-E692-738563285AFD}"/>
              </a:ext>
            </a:extLst>
          </p:cNvPr>
          <p:cNvSpPr txBox="1">
            <a:spLocks noGrp="1"/>
          </p:cNvSpPr>
          <p:nvPr>
            <p:ph type="title"/>
          </p:nvPr>
        </p:nvSpPr>
        <p:spPr>
          <a:xfrm>
            <a:off x="1381861" y="159591"/>
            <a:ext cx="9428278" cy="659155"/>
          </a:xfrm>
          <a:prstGeom prst="rect">
            <a:avLst/>
          </a:prstGeom>
          <a:noFill/>
          <a:ln>
            <a:noFill/>
          </a:ln>
        </p:spPr>
        <p:txBody>
          <a:bodyPr spcFirstLastPara="1" wrap="square" lIns="0" tIns="12700" rIns="0" bIns="0" anchor="t" anchorCtr="0">
            <a:spAutoFit/>
          </a:bodyPr>
          <a:lstStyle/>
          <a:p>
            <a:pPr marL="12700" lvl="0" indent="0" algn="ctr" rtl="0">
              <a:lnSpc>
                <a:spcPct val="100000"/>
              </a:lnSpc>
              <a:spcBef>
                <a:spcPts val="0"/>
              </a:spcBef>
              <a:spcAft>
                <a:spcPts val="0"/>
              </a:spcAft>
              <a:buNone/>
            </a:pPr>
            <a:r>
              <a:rPr lang="en-US" sz="4200" b="1">
                <a:solidFill>
                  <a:schemeClr val="dk2"/>
                </a:solidFill>
              </a:rPr>
              <a:t>Problem Solution</a:t>
            </a:r>
            <a:endParaRPr sz="4200" b="1">
              <a:solidFill>
                <a:schemeClr val="dk2"/>
              </a:solidFill>
            </a:endParaRPr>
          </a:p>
        </p:txBody>
      </p:sp>
      <p:pic>
        <p:nvPicPr>
          <p:cNvPr id="3" name="Picture 2">
            <a:extLst>
              <a:ext uri="{FF2B5EF4-FFF2-40B4-BE49-F238E27FC236}">
                <a16:creationId xmlns:a16="http://schemas.microsoft.com/office/drawing/2014/main" id="{F8B6C4F2-6D77-43DB-8753-AB5DD6E3DAC3}"/>
              </a:ext>
            </a:extLst>
          </p:cNvPr>
          <p:cNvPicPr>
            <a:picLocks noChangeAspect="1"/>
          </p:cNvPicPr>
          <p:nvPr/>
        </p:nvPicPr>
        <p:blipFill>
          <a:blip r:embed="rId3"/>
          <a:stretch>
            <a:fillRect/>
          </a:stretch>
        </p:blipFill>
        <p:spPr>
          <a:xfrm>
            <a:off x="6251503" y="2124363"/>
            <a:ext cx="5586671" cy="3214346"/>
          </a:xfrm>
          <a:prstGeom prst="rect">
            <a:avLst/>
          </a:prstGeom>
          <a:ln>
            <a:solidFill>
              <a:schemeClr val="bg2"/>
            </a:solidFill>
          </a:ln>
        </p:spPr>
      </p:pic>
      <p:pic>
        <p:nvPicPr>
          <p:cNvPr id="5" name="Picture 4">
            <a:extLst>
              <a:ext uri="{FF2B5EF4-FFF2-40B4-BE49-F238E27FC236}">
                <a16:creationId xmlns:a16="http://schemas.microsoft.com/office/drawing/2014/main" id="{259E2E0E-1702-0EFD-E82C-2DBADD40A088}"/>
              </a:ext>
            </a:extLst>
          </p:cNvPr>
          <p:cNvPicPr>
            <a:picLocks noChangeAspect="1"/>
          </p:cNvPicPr>
          <p:nvPr/>
        </p:nvPicPr>
        <p:blipFill>
          <a:blip r:embed="rId4"/>
          <a:stretch>
            <a:fillRect/>
          </a:stretch>
        </p:blipFill>
        <p:spPr>
          <a:xfrm>
            <a:off x="391192" y="2124363"/>
            <a:ext cx="5586671" cy="3214346"/>
          </a:xfrm>
          <a:prstGeom prst="rect">
            <a:avLst/>
          </a:prstGeom>
          <a:ln>
            <a:solidFill>
              <a:schemeClr val="bg2"/>
            </a:solidFill>
            <a:extLst>
              <a:ext uri="{C807C97D-BFC1-408E-A445-0C87EB9F89A2}">
                <ask:lineSketchStyleProps xmlns:ask="http://schemas.microsoft.com/office/drawing/2018/sketchyshapes" sd="2959085768">
                  <a:custGeom>
                    <a:avLst/>
                    <a:gdLst>
                      <a:gd name="connsiteX0" fmla="*/ 0 w 5586671"/>
                      <a:gd name="connsiteY0" fmla="*/ 0 h 3214346"/>
                      <a:gd name="connsiteX1" fmla="*/ 530734 w 5586671"/>
                      <a:gd name="connsiteY1" fmla="*/ 0 h 3214346"/>
                      <a:gd name="connsiteX2" fmla="*/ 1173201 w 5586671"/>
                      <a:gd name="connsiteY2" fmla="*/ 0 h 3214346"/>
                      <a:gd name="connsiteX3" fmla="*/ 1871535 w 5586671"/>
                      <a:gd name="connsiteY3" fmla="*/ 0 h 3214346"/>
                      <a:gd name="connsiteX4" fmla="*/ 2514002 w 5586671"/>
                      <a:gd name="connsiteY4" fmla="*/ 0 h 3214346"/>
                      <a:gd name="connsiteX5" fmla="*/ 3268203 w 5586671"/>
                      <a:gd name="connsiteY5" fmla="*/ 0 h 3214346"/>
                      <a:gd name="connsiteX6" fmla="*/ 4078270 w 5586671"/>
                      <a:gd name="connsiteY6" fmla="*/ 0 h 3214346"/>
                      <a:gd name="connsiteX7" fmla="*/ 4832470 w 5586671"/>
                      <a:gd name="connsiteY7" fmla="*/ 0 h 3214346"/>
                      <a:gd name="connsiteX8" fmla="*/ 5586671 w 5586671"/>
                      <a:gd name="connsiteY8" fmla="*/ 0 h 3214346"/>
                      <a:gd name="connsiteX9" fmla="*/ 5586671 w 5586671"/>
                      <a:gd name="connsiteY9" fmla="*/ 642869 h 3214346"/>
                      <a:gd name="connsiteX10" fmla="*/ 5586671 w 5586671"/>
                      <a:gd name="connsiteY10" fmla="*/ 1221451 h 3214346"/>
                      <a:gd name="connsiteX11" fmla="*/ 5586671 w 5586671"/>
                      <a:gd name="connsiteY11" fmla="*/ 1864321 h 3214346"/>
                      <a:gd name="connsiteX12" fmla="*/ 5586671 w 5586671"/>
                      <a:gd name="connsiteY12" fmla="*/ 2571477 h 3214346"/>
                      <a:gd name="connsiteX13" fmla="*/ 5586671 w 5586671"/>
                      <a:gd name="connsiteY13" fmla="*/ 3214346 h 3214346"/>
                      <a:gd name="connsiteX14" fmla="*/ 4888337 w 5586671"/>
                      <a:gd name="connsiteY14" fmla="*/ 3214346 h 3214346"/>
                      <a:gd name="connsiteX15" fmla="*/ 4301737 w 5586671"/>
                      <a:gd name="connsiteY15" fmla="*/ 3214346 h 3214346"/>
                      <a:gd name="connsiteX16" fmla="*/ 3771003 w 5586671"/>
                      <a:gd name="connsiteY16" fmla="*/ 3214346 h 3214346"/>
                      <a:gd name="connsiteX17" fmla="*/ 3016802 w 5586671"/>
                      <a:gd name="connsiteY17" fmla="*/ 3214346 h 3214346"/>
                      <a:gd name="connsiteX18" fmla="*/ 2486069 w 5586671"/>
                      <a:gd name="connsiteY18" fmla="*/ 3214346 h 3214346"/>
                      <a:gd name="connsiteX19" fmla="*/ 1731868 w 5586671"/>
                      <a:gd name="connsiteY19" fmla="*/ 3214346 h 3214346"/>
                      <a:gd name="connsiteX20" fmla="*/ 1201134 w 5586671"/>
                      <a:gd name="connsiteY20" fmla="*/ 3214346 h 3214346"/>
                      <a:gd name="connsiteX21" fmla="*/ 0 w 5586671"/>
                      <a:gd name="connsiteY21" fmla="*/ 3214346 h 3214346"/>
                      <a:gd name="connsiteX22" fmla="*/ 0 w 5586671"/>
                      <a:gd name="connsiteY22" fmla="*/ 2539333 h 3214346"/>
                      <a:gd name="connsiteX23" fmla="*/ 0 w 5586671"/>
                      <a:gd name="connsiteY23" fmla="*/ 1928608 h 3214346"/>
                      <a:gd name="connsiteX24" fmla="*/ 0 w 5586671"/>
                      <a:gd name="connsiteY24" fmla="*/ 1253595 h 3214346"/>
                      <a:gd name="connsiteX25" fmla="*/ 0 w 5586671"/>
                      <a:gd name="connsiteY25" fmla="*/ 610726 h 3214346"/>
                      <a:gd name="connsiteX26" fmla="*/ 0 w 5586671"/>
                      <a:gd name="connsiteY26" fmla="*/ 0 h 321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86671" h="3214346" fill="none" extrusionOk="0">
                        <a:moveTo>
                          <a:pt x="0" y="0"/>
                        </a:moveTo>
                        <a:cubicBezTo>
                          <a:pt x="122156" y="-21471"/>
                          <a:pt x="296920" y="5879"/>
                          <a:pt x="530734" y="0"/>
                        </a:cubicBezTo>
                        <a:cubicBezTo>
                          <a:pt x="764548" y="-5879"/>
                          <a:pt x="994668" y="5810"/>
                          <a:pt x="1173201" y="0"/>
                        </a:cubicBezTo>
                        <a:cubicBezTo>
                          <a:pt x="1351734" y="-5810"/>
                          <a:pt x="1721988" y="5427"/>
                          <a:pt x="1871535" y="0"/>
                        </a:cubicBezTo>
                        <a:cubicBezTo>
                          <a:pt x="2021082" y="-5427"/>
                          <a:pt x="2271479" y="12563"/>
                          <a:pt x="2514002" y="0"/>
                        </a:cubicBezTo>
                        <a:cubicBezTo>
                          <a:pt x="2756525" y="-12563"/>
                          <a:pt x="3106924" y="-33933"/>
                          <a:pt x="3268203" y="0"/>
                        </a:cubicBezTo>
                        <a:cubicBezTo>
                          <a:pt x="3429482" y="33933"/>
                          <a:pt x="3702262" y="-7945"/>
                          <a:pt x="4078270" y="0"/>
                        </a:cubicBezTo>
                        <a:cubicBezTo>
                          <a:pt x="4454278" y="7945"/>
                          <a:pt x="4588674" y="37195"/>
                          <a:pt x="4832470" y="0"/>
                        </a:cubicBezTo>
                        <a:cubicBezTo>
                          <a:pt x="5076266" y="-37195"/>
                          <a:pt x="5347624" y="22191"/>
                          <a:pt x="5586671" y="0"/>
                        </a:cubicBezTo>
                        <a:cubicBezTo>
                          <a:pt x="5590225" y="186619"/>
                          <a:pt x="5582341" y="403330"/>
                          <a:pt x="5586671" y="642869"/>
                        </a:cubicBezTo>
                        <a:cubicBezTo>
                          <a:pt x="5591001" y="882408"/>
                          <a:pt x="5594368" y="947286"/>
                          <a:pt x="5586671" y="1221451"/>
                        </a:cubicBezTo>
                        <a:cubicBezTo>
                          <a:pt x="5578974" y="1495616"/>
                          <a:pt x="5570084" y="1683460"/>
                          <a:pt x="5586671" y="1864321"/>
                        </a:cubicBezTo>
                        <a:cubicBezTo>
                          <a:pt x="5603259" y="2045182"/>
                          <a:pt x="5561743" y="2334878"/>
                          <a:pt x="5586671" y="2571477"/>
                        </a:cubicBezTo>
                        <a:cubicBezTo>
                          <a:pt x="5611599" y="2808076"/>
                          <a:pt x="5604599" y="2905894"/>
                          <a:pt x="5586671" y="3214346"/>
                        </a:cubicBezTo>
                        <a:cubicBezTo>
                          <a:pt x="5427869" y="3204449"/>
                          <a:pt x="5217337" y="3230085"/>
                          <a:pt x="4888337" y="3214346"/>
                        </a:cubicBezTo>
                        <a:cubicBezTo>
                          <a:pt x="4559337" y="3198607"/>
                          <a:pt x="4430455" y="3215599"/>
                          <a:pt x="4301737" y="3214346"/>
                        </a:cubicBezTo>
                        <a:cubicBezTo>
                          <a:pt x="4173019" y="3213093"/>
                          <a:pt x="3952716" y="3217343"/>
                          <a:pt x="3771003" y="3214346"/>
                        </a:cubicBezTo>
                        <a:cubicBezTo>
                          <a:pt x="3589290" y="3211349"/>
                          <a:pt x="3281378" y="3197758"/>
                          <a:pt x="3016802" y="3214346"/>
                        </a:cubicBezTo>
                        <a:cubicBezTo>
                          <a:pt x="2752226" y="3230934"/>
                          <a:pt x="2679180" y="3212626"/>
                          <a:pt x="2486069" y="3214346"/>
                        </a:cubicBezTo>
                        <a:cubicBezTo>
                          <a:pt x="2292958" y="3216066"/>
                          <a:pt x="2106336" y="3189093"/>
                          <a:pt x="1731868" y="3214346"/>
                        </a:cubicBezTo>
                        <a:cubicBezTo>
                          <a:pt x="1357400" y="3239599"/>
                          <a:pt x="1356711" y="3205576"/>
                          <a:pt x="1201134" y="3214346"/>
                        </a:cubicBezTo>
                        <a:cubicBezTo>
                          <a:pt x="1045557" y="3223116"/>
                          <a:pt x="311060" y="3207030"/>
                          <a:pt x="0" y="3214346"/>
                        </a:cubicBezTo>
                        <a:cubicBezTo>
                          <a:pt x="-19530" y="3027098"/>
                          <a:pt x="27772" y="2715307"/>
                          <a:pt x="0" y="2539333"/>
                        </a:cubicBezTo>
                        <a:cubicBezTo>
                          <a:pt x="-27772" y="2363359"/>
                          <a:pt x="-10" y="2215726"/>
                          <a:pt x="0" y="1928608"/>
                        </a:cubicBezTo>
                        <a:cubicBezTo>
                          <a:pt x="10" y="1641491"/>
                          <a:pt x="-17633" y="1583435"/>
                          <a:pt x="0" y="1253595"/>
                        </a:cubicBezTo>
                        <a:cubicBezTo>
                          <a:pt x="17633" y="923755"/>
                          <a:pt x="-3300" y="878707"/>
                          <a:pt x="0" y="610726"/>
                        </a:cubicBezTo>
                        <a:cubicBezTo>
                          <a:pt x="3300" y="342745"/>
                          <a:pt x="27850" y="232588"/>
                          <a:pt x="0" y="0"/>
                        </a:cubicBezTo>
                        <a:close/>
                      </a:path>
                      <a:path w="5586671" h="3214346" stroke="0" extrusionOk="0">
                        <a:moveTo>
                          <a:pt x="0" y="0"/>
                        </a:moveTo>
                        <a:cubicBezTo>
                          <a:pt x="274610" y="36983"/>
                          <a:pt x="444044" y="25678"/>
                          <a:pt x="754201" y="0"/>
                        </a:cubicBezTo>
                        <a:cubicBezTo>
                          <a:pt x="1064358" y="-25678"/>
                          <a:pt x="1193569" y="25852"/>
                          <a:pt x="1452534" y="0"/>
                        </a:cubicBezTo>
                        <a:cubicBezTo>
                          <a:pt x="1711499" y="-25852"/>
                          <a:pt x="1940282" y="30500"/>
                          <a:pt x="2150868" y="0"/>
                        </a:cubicBezTo>
                        <a:cubicBezTo>
                          <a:pt x="2361454" y="-30500"/>
                          <a:pt x="2733639" y="-7365"/>
                          <a:pt x="2960936" y="0"/>
                        </a:cubicBezTo>
                        <a:cubicBezTo>
                          <a:pt x="3188233" y="7365"/>
                          <a:pt x="3427733" y="4738"/>
                          <a:pt x="3715136" y="0"/>
                        </a:cubicBezTo>
                        <a:cubicBezTo>
                          <a:pt x="4002539" y="-4738"/>
                          <a:pt x="4227077" y="-21149"/>
                          <a:pt x="4525204" y="0"/>
                        </a:cubicBezTo>
                        <a:cubicBezTo>
                          <a:pt x="4823331" y="21149"/>
                          <a:pt x="5279053" y="-47915"/>
                          <a:pt x="5586671" y="0"/>
                        </a:cubicBezTo>
                        <a:cubicBezTo>
                          <a:pt x="5580038" y="171083"/>
                          <a:pt x="5575781" y="394401"/>
                          <a:pt x="5586671" y="642869"/>
                        </a:cubicBezTo>
                        <a:cubicBezTo>
                          <a:pt x="5597561" y="891337"/>
                          <a:pt x="5576451" y="1133338"/>
                          <a:pt x="5586671" y="1350025"/>
                        </a:cubicBezTo>
                        <a:cubicBezTo>
                          <a:pt x="5596891" y="1566712"/>
                          <a:pt x="5592302" y="1766640"/>
                          <a:pt x="5586671" y="1960751"/>
                        </a:cubicBezTo>
                        <a:cubicBezTo>
                          <a:pt x="5581040" y="2154862"/>
                          <a:pt x="5610544" y="2418432"/>
                          <a:pt x="5586671" y="2635764"/>
                        </a:cubicBezTo>
                        <a:cubicBezTo>
                          <a:pt x="5562798" y="2853096"/>
                          <a:pt x="5592929" y="2936143"/>
                          <a:pt x="5586671" y="3214346"/>
                        </a:cubicBezTo>
                        <a:cubicBezTo>
                          <a:pt x="5213812" y="3243594"/>
                          <a:pt x="5057121" y="3225716"/>
                          <a:pt x="4832470" y="3214346"/>
                        </a:cubicBezTo>
                        <a:cubicBezTo>
                          <a:pt x="4607819" y="3202976"/>
                          <a:pt x="4211985" y="3229335"/>
                          <a:pt x="4022403" y="3214346"/>
                        </a:cubicBezTo>
                        <a:cubicBezTo>
                          <a:pt x="3832821" y="3199357"/>
                          <a:pt x="3524115" y="3214266"/>
                          <a:pt x="3324069" y="3214346"/>
                        </a:cubicBezTo>
                        <a:cubicBezTo>
                          <a:pt x="3124023" y="3214426"/>
                          <a:pt x="2913984" y="3197175"/>
                          <a:pt x="2681602" y="3214346"/>
                        </a:cubicBezTo>
                        <a:cubicBezTo>
                          <a:pt x="2449220" y="3231517"/>
                          <a:pt x="2324804" y="3236155"/>
                          <a:pt x="2150868" y="3214346"/>
                        </a:cubicBezTo>
                        <a:cubicBezTo>
                          <a:pt x="1976932" y="3192537"/>
                          <a:pt x="1702386" y="3231199"/>
                          <a:pt x="1564268" y="3214346"/>
                        </a:cubicBezTo>
                        <a:cubicBezTo>
                          <a:pt x="1426150" y="3197493"/>
                          <a:pt x="1212061" y="3223156"/>
                          <a:pt x="977667" y="3214346"/>
                        </a:cubicBezTo>
                        <a:cubicBezTo>
                          <a:pt x="743273" y="3205536"/>
                          <a:pt x="438227" y="3185347"/>
                          <a:pt x="0" y="3214346"/>
                        </a:cubicBezTo>
                        <a:cubicBezTo>
                          <a:pt x="12727" y="3050752"/>
                          <a:pt x="11669" y="2790251"/>
                          <a:pt x="0" y="2635764"/>
                        </a:cubicBezTo>
                        <a:cubicBezTo>
                          <a:pt x="-11669" y="2481277"/>
                          <a:pt x="29509" y="2248844"/>
                          <a:pt x="0" y="1992895"/>
                        </a:cubicBezTo>
                        <a:cubicBezTo>
                          <a:pt x="-29509" y="1736946"/>
                          <a:pt x="-13157" y="1622003"/>
                          <a:pt x="0" y="1414312"/>
                        </a:cubicBezTo>
                        <a:cubicBezTo>
                          <a:pt x="13157" y="1206621"/>
                          <a:pt x="-27363" y="939836"/>
                          <a:pt x="0" y="771443"/>
                        </a:cubicBezTo>
                        <a:cubicBezTo>
                          <a:pt x="27363" y="603050"/>
                          <a:pt x="28269" y="213641"/>
                          <a:pt x="0" y="0"/>
                        </a:cubicBezTo>
                        <a:close/>
                      </a:path>
                    </a:pathLst>
                  </a:custGeom>
                  <ask:type>
                    <ask:lineSketchNone/>
                  </ask:type>
                </ask:lineSketchStyleProps>
              </a:ext>
            </a:extLst>
          </a:ln>
        </p:spPr>
      </p:pic>
      <p:sp>
        <p:nvSpPr>
          <p:cNvPr id="7" name="TextBox 6">
            <a:extLst>
              <a:ext uri="{FF2B5EF4-FFF2-40B4-BE49-F238E27FC236}">
                <a16:creationId xmlns:a16="http://schemas.microsoft.com/office/drawing/2014/main" id="{178CA8CD-389C-5AA9-7A30-DA569D2CBD63}"/>
              </a:ext>
            </a:extLst>
          </p:cNvPr>
          <p:cNvSpPr txBox="1"/>
          <p:nvPr/>
        </p:nvSpPr>
        <p:spPr>
          <a:xfrm>
            <a:off x="948663" y="885421"/>
            <a:ext cx="100584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Trebuchet MS" panose="020B0603020202020204" pitchFamily="34" charset="0"/>
                <a:cs typeface="Arial"/>
                <a:sym typeface="Arial"/>
              </a:rPr>
              <a:t>Air enters air cooled chillers through the base and sides.  By pressurizing the plenum base beneath the chiller, we are able to displace recirculated air and provide the chiller with raw ambient air from outside the area of operational influence</a:t>
            </a:r>
          </a:p>
        </p:txBody>
      </p:sp>
    </p:spTree>
    <p:extLst>
      <p:ext uri="{BB962C8B-B14F-4D97-AF65-F5344CB8AC3E}">
        <p14:creationId xmlns:p14="http://schemas.microsoft.com/office/powerpoint/2010/main" val="2690335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F7278DC2-434A-FB84-1D2E-C83EC139CECE}"/>
            </a:ext>
          </a:extLst>
        </p:cNvPr>
        <p:cNvGrpSpPr/>
        <p:nvPr/>
      </p:nvGrpSpPr>
      <p:grpSpPr>
        <a:xfrm>
          <a:off x="0" y="0"/>
          <a:ext cx="0" cy="0"/>
          <a:chOff x="0" y="0"/>
          <a:chExt cx="0" cy="0"/>
        </a:xfrm>
      </p:grpSpPr>
      <p:sp>
        <p:nvSpPr>
          <p:cNvPr id="91" name="Google Shape;91;p4">
            <a:extLst>
              <a:ext uri="{FF2B5EF4-FFF2-40B4-BE49-F238E27FC236}">
                <a16:creationId xmlns:a16="http://schemas.microsoft.com/office/drawing/2014/main" id="{EB602E40-F5EE-310E-EE6C-755F58EDC283}"/>
              </a:ext>
            </a:extLst>
          </p:cNvPr>
          <p:cNvSpPr txBox="1">
            <a:spLocks noGrp="1"/>
          </p:cNvSpPr>
          <p:nvPr>
            <p:ph type="title"/>
          </p:nvPr>
        </p:nvSpPr>
        <p:spPr>
          <a:xfrm>
            <a:off x="1381861" y="226266"/>
            <a:ext cx="9428278" cy="659155"/>
          </a:xfrm>
          <a:prstGeom prst="rect">
            <a:avLst/>
          </a:prstGeom>
          <a:noFill/>
          <a:ln>
            <a:noFill/>
          </a:ln>
        </p:spPr>
        <p:txBody>
          <a:bodyPr spcFirstLastPara="1" wrap="square" lIns="0" tIns="12700" rIns="0" bIns="0" anchor="t" anchorCtr="0">
            <a:spAutoFit/>
          </a:bodyPr>
          <a:lstStyle/>
          <a:p>
            <a:pPr marL="12700" lvl="0" indent="0" algn="ctr" rtl="0">
              <a:lnSpc>
                <a:spcPct val="100000"/>
              </a:lnSpc>
              <a:spcBef>
                <a:spcPts val="0"/>
              </a:spcBef>
              <a:spcAft>
                <a:spcPts val="0"/>
              </a:spcAft>
              <a:buNone/>
            </a:pPr>
            <a:r>
              <a:rPr lang="en-US" sz="4200" b="1">
                <a:solidFill>
                  <a:schemeClr val="dk2"/>
                </a:solidFill>
              </a:rPr>
              <a:t>Problem Solution</a:t>
            </a:r>
            <a:endParaRPr sz="4200" b="1">
              <a:solidFill>
                <a:schemeClr val="dk2"/>
              </a:solidFill>
            </a:endParaRPr>
          </a:p>
        </p:txBody>
      </p:sp>
      <p:sp>
        <p:nvSpPr>
          <p:cNvPr id="7" name="TextBox 6">
            <a:extLst>
              <a:ext uri="{FF2B5EF4-FFF2-40B4-BE49-F238E27FC236}">
                <a16:creationId xmlns:a16="http://schemas.microsoft.com/office/drawing/2014/main" id="{EA4C5886-9C74-01EE-DE3B-3371F4907BF2}"/>
              </a:ext>
            </a:extLst>
          </p:cNvPr>
          <p:cNvSpPr txBox="1"/>
          <p:nvPr/>
        </p:nvSpPr>
        <p:spPr>
          <a:xfrm>
            <a:off x="971550" y="894516"/>
            <a:ext cx="10058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Trebuchet MS" panose="020B0603020202020204" pitchFamily="34" charset="0"/>
                <a:cs typeface="Arial"/>
                <a:sym typeface="Arial"/>
              </a:rPr>
              <a:t>Drawing ambient air from outside the data field area of influence, we can introduce raw ambient air to displace recirculated air with increased temperatures</a:t>
            </a:r>
          </a:p>
        </p:txBody>
      </p:sp>
      <p:pic>
        <p:nvPicPr>
          <p:cNvPr id="4" name="Picture 3">
            <a:extLst>
              <a:ext uri="{FF2B5EF4-FFF2-40B4-BE49-F238E27FC236}">
                <a16:creationId xmlns:a16="http://schemas.microsoft.com/office/drawing/2014/main" id="{85EE476C-1C02-B898-41D7-8A097087B07D}"/>
              </a:ext>
            </a:extLst>
          </p:cNvPr>
          <p:cNvPicPr>
            <a:picLocks noChangeAspect="1"/>
          </p:cNvPicPr>
          <p:nvPr/>
        </p:nvPicPr>
        <p:blipFill>
          <a:blip r:embed="rId3"/>
          <a:stretch>
            <a:fillRect/>
          </a:stretch>
        </p:blipFill>
        <p:spPr>
          <a:xfrm>
            <a:off x="2816078" y="1911280"/>
            <a:ext cx="6386678" cy="3945234"/>
          </a:xfrm>
          <a:prstGeom prst="rect">
            <a:avLst/>
          </a:prstGeom>
        </p:spPr>
      </p:pic>
      <p:sp>
        <p:nvSpPr>
          <p:cNvPr id="3" name="Callout: Line 2">
            <a:extLst>
              <a:ext uri="{FF2B5EF4-FFF2-40B4-BE49-F238E27FC236}">
                <a16:creationId xmlns:a16="http://schemas.microsoft.com/office/drawing/2014/main" id="{A2F1D28A-FAD3-EA08-34AB-C218DF939CF9}"/>
              </a:ext>
            </a:extLst>
          </p:cNvPr>
          <p:cNvSpPr/>
          <p:nvPr/>
        </p:nvSpPr>
        <p:spPr>
          <a:xfrm>
            <a:off x="9639299" y="2123030"/>
            <a:ext cx="1254579" cy="762000"/>
          </a:xfrm>
          <a:prstGeom prst="borderCallout1">
            <a:avLst>
              <a:gd name="adj1" fmla="val 53159"/>
              <a:gd name="adj2" fmla="val -721"/>
              <a:gd name="adj3" fmla="val 112500"/>
              <a:gd name="adj4" fmla="val -38333"/>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Trebuchet MS" panose="020B0603020202020204" pitchFamily="34" charset="0"/>
                <a:ea typeface="+mn-ea"/>
                <a:cs typeface="+mn-cs"/>
                <a:sym typeface="Arial"/>
              </a:rPr>
              <a:t>Area of Influence</a:t>
            </a:r>
          </a:p>
        </p:txBody>
      </p:sp>
    </p:spTree>
    <p:extLst>
      <p:ext uri="{BB962C8B-B14F-4D97-AF65-F5344CB8AC3E}">
        <p14:creationId xmlns:p14="http://schemas.microsoft.com/office/powerpoint/2010/main" val="38515311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E261F90A-856D-94C7-A08E-F2A2F2C24719}"/>
            </a:ext>
          </a:extLst>
        </p:cNvPr>
        <p:cNvGrpSpPr/>
        <p:nvPr/>
      </p:nvGrpSpPr>
      <p:grpSpPr>
        <a:xfrm>
          <a:off x="0" y="0"/>
          <a:ext cx="0" cy="0"/>
          <a:chOff x="0" y="0"/>
          <a:chExt cx="0" cy="0"/>
        </a:xfrm>
      </p:grpSpPr>
      <p:sp>
        <p:nvSpPr>
          <p:cNvPr id="91" name="Google Shape;91;p4">
            <a:extLst>
              <a:ext uri="{FF2B5EF4-FFF2-40B4-BE49-F238E27FC236}">
                <a16:creationId xmlns:a16="http://schemas.microsoft.com/office/drawing/2014/main" id="{72B562E4-2297-676F-BBF1-C947DAA76552}"/>
              </a:ext>
            </a:extLst>
          </p:cNvPr>
          <p:cNvSpPr txBox="1">
            <a:spLocks noGrp="1"/>
          </p:cNvSpPr>
          <p:nvPr>
            <p:ph type="title"/>
          </p:nvPr>
        </p:nvSpPr>
        <p:spPr>
          <a:xfrm>
            <a:off x="1381861" y="226266"/>
            <a:ext cx="9428278" cy="659155"/>
          </a:xfrm>
          <a:prstGeom prst="rect">
            <a:avLst/>
          </a:prstGeom>
          <a:noFill/>
          <a:ln>
            <a:noFill/>
          </a:ln>
        </p:spPr>
        <p:txBody>
          <a:bodyPr spcFirstLastPara="1" wrap="square" lIns="0" tIns="12700" rIns="0" bIns="0" anchor="t" anchorCtr="0">
            <a:spAutoFit/>
          </a:bodyPr>
          <a:lstStyle/>
          <a:p>
            <a:pPr marL="12700" lvl="0" indent="0" algn="ctr" rtl="0">
              <a:lnSpc>
                <a:spcPct val="100000"/>
              </a:lnSpc>
              <a:spcBef>
                <a:spcPts val="0"/>
              </a:spcBef>
              <a:spcAft>
                <a:spcPts val="0"/>
              </a:spcAft>
              <a:buNone/>
            </a:pPr>
            <a:r>
              <a:rPr lang="en-US" sz="4200" b="1">
                <a:solidFill>
                  <a:schemeClr val="dk2"/>
                </a:solidFill>
              </a:rPr>
              <a:t>Problem Solution</a:t>
            </a:r>
            <a:endParaRPr sz="4200" b="1">
              <a:solidFill>
                <a:schemeClr val="dk2"/>
              </a:solidFill>
            </a:endParaRPr>
          </a:p>
        </p:txBody>
      </p:sp>
      <p:sp>
        <p:nvSpPr>
          <p:cNvPr id="7" name="TextBox 6">
            <a:extLst>
              <a:ext uri="{FF2B5EF4-FFF2-40B4-BE49-F238E27FC236}">
                <a16:creationId xmlns:a16="http://schemas.microsoft.com/office/drawing/2014/main" id="{779909A8-A25D-28E2-22FC-43734D68A51F}"/>
              </a:ext>
            </a:extLst>
          </p:cNvPr>
          <p:cNvSpPr txBox="1"/>
          <p:nvPr/>
        </p:nvSpPr>
        <p:spPr>
          <a:xfrm>
            <a:off x="971550" y="894516"/>
            <a:ext cx="10058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Trebuchet MS" panose="020B0603020202020204" pitchFamily="34" charset="0"/>
                <a:cs typeface="Arial"/>
                <a:sym typeface="Arial"/>
              </a:rPr>
              <a:t>Drawing ambient air from outside the data field area of influence, we can introduce raw ambient air to displace recirculated air with increased temperatures</a:t>
            </a:r>
          </a:p>
        </p:txBody>
      </p:sp>
      <p:sp>
        <p:nvSpPr>
          <p:cNvPr id="3" name="Callout: Line 2">
            <a:extLst>
              <a:ext uri="{FF2B5EF4-FFF2-40B4-BE49-F238E27FC236}">
                <a16:creationId xmlns:a16="http://schemas.microsoft.com/office/drawing/2014/main" id="{DA6F02A9-F3F2-A05B-16B6-713C3CF55B2C}"/>
              </a:ext>
            </a:extLst>
          </p:cNvPr>
          <p:cNvSpPr/>
          <p:nvPr/>
        </p:nvSpPr>
        <p:spPr>
          <a:xfrm>
            <a:off x="9758543" y="1883544"/>
            <a:ext cx="1254579" cy="614727"/>
          </a:xfrm>
          <a:prstGeom prst="borderCallout1">
            <a:avLst>
              <a:gd name="adj1" fmla="val 53159"/>
              <a:gd name="adj2" fmla="val -721"/>
              <a:gd name="adj3" fmla="val 112500"/>
              <a:gd name="adj4" fmla="val -38333"/>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Trebuchet MS" panose="020B0603020202020204" pitchFamily="34" charset="0"/>
                <a:ea typeface="+mn-ea"/>
                <a:cs typeface="+mn-cs"/>
                <a:sym typeface="Arial"/>
              </a:rPr>
              <a:t>Raw Ambient Air</a:t>
            </a:r>
          </a:p>
        </p:txBody>
      </p:sp>
      <p:sp>
        <p:nvSpPr>
          <p:cNvPr id="2" name="Cloud 1">
            <a:extLst>
              <a:ext uri="{FF2B5EF4-FFF2-40B4-BE49-F238E27FC236}">
                <a16:creationId xmlns:a16="http://schemas.microsoft.com/office/drawing/2014/main" id="{5CCE6E6A-0ADD-9D62-C4B4-398817B2DFFF}"/>
              </a:ext>
            </a:extLst>
          </p:cNvPr>
          <p:cNvSpPr/>
          <p:nvPr/>
        </p:nvSpPr>
        <p:spPr>
          <a:xfrm rot="395327">
            <a:off x="2666065" y="1464039"/>
            <a:ext cx="6859874" cy="4449241"/>
          </a:xfrm>
          <a:prstGeom prst="cloud">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929DFC47-1288-FA04-AB08-3C7F03B84603}"/>
              </a:ext>
            </a:extLst>
          </p:cNvPr>
          <p:cNvPicPr>
            <a:picLocks noChangeAspect="1"/>
          </p:cNvPicPr>
          <p:nvPr/>
        </p:nvPicPr>
        <p:blipFill>
          <a:blip r:embed="rId3"/>
          <a:stretch>
            <a:fillRect/>
          </a:stretch>
        </p:blipFill>
        <p:spPr>
          <a:xfrm>
            <a:off x="3951663" y="2022956"/>
            <a:ext cx="4552303" cy="2812088"/>
          </a:xfrm>
          <a:prstGeom prst="rect">
            <a:avLst/>
          </a:prstGeom>
        </p:spPr>
      </p:pic>
    </p:spTree>
    <p:extLst>
      <p:ext uri="{BB962C8B-B14F-4D97-AF65-F5344CB8AC3E}">
        <p14:creationId xmlns:p14="http://schemas.microsoft.com/office/powerpoint/2010/main" val="3992854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1BA623-2152-1D52-9DA2-D7F9ACDD43F8}"/>
              </a:ext>
            </a:extLst>
          </p:cNvPr>
          <p:cNvPicPr>
            <a:picLocks noChangeAspect="1"/>
          </p:cNvPicPr>
          <p:nvPr/>
        </p:nvPicPr>
        <p:blipFill>
          <a:blip r:embed="rId2"/>
          <a:stretch>
            <a:fillRect/>
          </a:stretch>
        </p:blipFill>
        <p:spPr>
          <a:xfrm>
            <a:off x="130592" y="2164119"/>
            <a:ext cx="11930815" cy="2529762"/>
          </a:xfrm>
          <a:prstGeom prst="rect">
            <a:avLst/>
          </a:prstGeom>
          <a:ln>
            <a:solidFill>
              <a:schemeClr val="bg2"/>
            </a:solidFill>
          </a:ln>
        </p:spPr>
      </p:pic>
    </p:spTree>
    <p:extLst>
      <p:ext uri="{BB962C8B-B14F-4D97-AF65-F5344CB8AC3E}">
        <p14:creationId xmlns:p14="http://schemas.microsoft.com/office/powerpoint/2010/main" val="1685738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ECED1378383554BA54B3B30A632902B" ma:contentTypeVersion="11" ma:contentTypeDescription="Create a new document." ma:contentTypeScope="" ma:versionID="dcb65028ca0d5d2cdcecdff82fb8b1d7">
  <xsd:schema xmlns:xsd="http://www.w3.org/2001/XMLSchema" xmlns:xs="http://www.w3.org/2001/XMLSchema" xmlns:p="http://schemas.microsoft.com/office/2006/metadata/properties" xmlns:ns2="690e420b-4586-419c-ba9c-37f4cd880047" xmlns:ns3="44ccba37-87a3-4b5a-93ce-0d35468f31b3" targetNamespace="http://schemas.microsoft.com/office/2006/metadata/properties" ma:root="true" ma:fieldsID="d91fa4be7454167f2ab859b0f818f9fc" ns2:_="" ns3:_="">
    <xsd:import namespace="690e420b-4586-419c-ba9c-37f4cd880047"/>
    <xsd:import namespace="44ccba37-87a3-4b5a-93ce-0d35468f31b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GenerationTime" minOccurs="0"/>
                <xsd:element ref="ns2:MediaServiceOCR" minOccurs="0"/>
                <xsd:element ref="ns2:MediaServiceEventHashCod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0e420b-4586-419c-ba9c-37f4cd88004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14dfe4f-27a6-462a-a0c7-9394a59306ff"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BillingMetadata" ma:index="1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4ccba37-87a3-4b5a-93ce-0d35468f31b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6d4f3fc-d5f0-47c9-8dc4-29e211f757eb}" ma:internalName="TaxCatchAll" ma:showField="CatchAllData" ma:web="44ccba37-87a3-4b5a-93ce-0d35468f31b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44ccba37-87a3-4b5a-93ce-0d35468f31b3" xsi:nil="true"/>
    <lcf76f155ced4ddcb4097134ff3c332f xmlns="690e420b-4586-419c-ba9c-37f4cd88004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5CBA9E0-7A2A-4B38-B074-A7A02D1D8D94}">
  <ds:schemaRefs>
    <ds:schemaRef ds:uri="http://schemas.microsoft.com/sharepoint/v3/contenttype/forms"/>
  </ds:schemaRefs>
</ds:datastoreItem>
</file>

<file path=customXml/itemProps2.xml><?xml version="1.0" encoding="utf-8"?>
<ds:datastoreItem xmlns:ds="http://schemas.openxmlformats.org/officeDocument/2006/customXml" ds:itemID="{EE3094CD-4CF6-4075-B49C-78C024E3B3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90e420b-4586-419c-ba9c-37f4cd880047"/>
    <ds:schemaRef ds:uri="44ccba37-87a3-4b5a-93ce-0d35468f31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20A3F92-8ACC-458D-9A8B-6B6D52BFF487}">
  <ds:schemaRefs>
    <ds:schemaRef ds:uri="http://schemas.microsoft.com/office/2006/metadata/properties"/>
    <ds:schemaRef ds:uri="http://schemas.microsoft.com/office/infopath/2007/PartnerControls"/>
    <ds:schemaRef ds:uri="44ccba37-87a3-4b5a-93ce-0d35468f31b3"/>
    <ds:schemaRef ds:uri="690e420b-4586-419c-ba9c-37f4cd880047"/>
  </ds:schemaRefs>
</ds:datastoreItem>
</file>

<file path=docProps/app.xml><?xml version="1.0" encoding="utf-8"?>
<Properties xmlns="http://schemas.openxmlformats.org/officeDocument/2006/extended-properties" xmlns:vt="http://schemas.openxmlformats.org/officeDocument/2006/docPropsVTypes">
  <TotalTime>13</TotalTime>
  <Words>696</Words>
  <Application>Microsoft Office PowerPoint</Application>
  <PresentationFormat>Widescreen</PresentationFormat>
  <Paragraphs>103</Paragraphs>
  <Slides>19</Slides>
  <Notes>17</Notes>
  <HiddenSlides>4</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Aptos</vt:lpstr>
      <vt:lpstr>Aptos Display</vt:lpstr>
      <vt:lpstr>Aptos Narrow</vt:lpstr>
      <vt:lpstr>Arial</vt:lpstr>
      <vt:lpstr>Trebuchet MS</vt:lpstr>
      <vt:lpstr>Office Theme</vt:lpstr>
      <vt:lpstr>PowerPoint Presentation</vt:lpstr>
      <vt:lpstr>ExhaustFlow Technologies</vt:lpstr>
      <vt:lpstr>Problem Overview</vt:lpstr>
      <vt:lpstr>       Crowded Data Centers</vt:lpstr>
      <vt:lpstr> Issues Associated with Recirculated Air</vt:lpstr>
      <vt:lpstr>Problem Solution</vt:lpstr>
      <vt:lpstr>Problem Solution</vt:lpstr>
      <vt:lpstr>Problem Solution</vt:lpstr>
      <vt:lpstr>PowerPoint Presentation</vt:lpstr>
      <vt:lpstr>Integrated Base Solution - Concept</vt:lpstr>
      <vt:lpstr>Integrated Base Solution - Concept</vt:lpstr>
      <vt:lpstr>Chiller Performance Comparison Screw Chillers  - Variable Ambient Conditions </vt:lpstr>
      <vt:lpstr>CFD Modeling – Air Cooled Chiller in Data Field</vt:lpstr>
      <vt:lpstr>CFD Modeling – Air Cooled Chiller in Data Field</vt:lpstr>
      <vt:lpstr>CFD Modeling – Air Cooled Chiller in Data Field with EFT Integrated Base Solution</vt:lpstr>
      <vt:lpstr>400 Ton Chiller Example</vt:lpstr>
      <vt:lpstr>400 Ton Chiller Example - Electrical</vt:lpstr>
      <vt:lpstr>400 Ton Chiller Example - Footprint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Eric Turon</dc:creator>
  <cp:lastModifiedBy>Eric Turon</cp:lastModifiedBy>
  <cp:revision>1</cp:revision>
  <dcterms:created xsi:type="dcterms:W3CDTF">2025-11-25T21:24:14Z</dcterms:created>
  <dcterms:modified xsi:type="dcterms:W3CDTF">2025-11-25T21:38:36Z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0x010100FECED1378383554BA54B3B30A632902B</vt:lpwstr>
  </property>
  <property fmtid="{D5CDD505-2E9C-101B-9397-08002B2CF9AE}" pid="3" name="MediaServiceImageTags">
    <vt:lpwstr/>
  </property>
</Properties>
</file>