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6"/>
  </p:sldMasterIdLst>
  <p:notesMasterIdLst>
    <p:notesMasterId r:id="rId27"/>
  </p:notesMasterIdLst>
  <p:handoutMasterIdLst>
    <p:handoutMasterId r:id="rId28"/>
  </p:handoutMasterIdLst>
  <p:sldIdLst>
    <p:sldId id="256" r:id="rId7"/>
    <p:sldId id="5376" r:id="rId8"/>
    <p:sldId id="2113416053" r:id="rId9"/>
    <p:sldId id="2113416052" r:id="rId10"/>
    <p:sldId id="5371" r:id="rId11"/>
    <p:sldId id="5303" r:id="rId12"/>
    <p:sldId id="5373" r:id="rId13"/>
    <p:sldId id="5375" r:id="rId14"/>
    <p:sldId id="2113416816" r:id="rId15"/>
    <p:sldId id="2113416782" r:id="rId16"/>
    <p:sldId id="483" r:id="rId17"/>
    <p:sldId id="5377" r:id="rId18"/>
    <p:sldId id="5378" r:id="rId19"/>
    <p:sldId id="5374" r:id="rId20"/>
    <p:sldId id="2113416783" r:id="rId21"/>
    <p:sldId id="2113416784" r:id="rId22"/>
    <p:sldId id="2633" r:id="rId23"/>
    <p:sldId id="5350" r:id="rId24"/>
    <p:sldId id="5300" r:id="rId25"/>
    <p:sldId id="2605" r:id="rId26"/>
  </p:sldIdLst>
  <p:sldSz cx="12192000" cy="6858000"/>
  <p:notesSz cx="6858000" cy="9144000"/>
  <p:embeddedFontLst>
    <p:embeddedFont>
      <p:font typeface="Arial Unicode MS" panose="020B0604020202020204" pitchFamily="34" charset="-128"/>
      <p:regular r:id="rId29"/>
    </p:embeddedFont>
    <p:embeddedFont>
      <p:font typeface="Calibri" panose="020F0502020204030204" pitchFamily="34" charset="0"/>
      <p:regular r:id="rId30"/>
      <p:bold r:id="rId31"/>
      <p:italic r:id="rId32"/>
      <p:boldItalic r:id="rId33"/>
    </p:embeddedFont>
    <p:embeddedFont>
      <p:font typeface="Franklin Gothic Book" panose="020B0503020102020204" pitchFamily="34"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tel and Teams Presentation" id="{D5DD6687-63CF-46BD-B492-767D29B6129A}">
          <p14:sldIdLst>
            <p14:sldId id="256"/>
            <p14:sldId id="5376"/>
            <p14:sldId id="2113416053"/>
            <p14:sldId id="2113416052"/>
            <p14:sldId id="5371"/>
            <p14:sldId id="5303"/>
            <p14:sldId id="5373"/>
            <p14:sldId id="5375"/>
            <p14:sldId id="2113416816"/>
            <p14:sldId id="2113416782"/>
            <p14:sldId id="483"/>
          </p14:sldIdLst>
        </p14:section>
        <p14:section name="MiCloud Connect Backup Slides" id="{21C82ED6-EC91-43A6-BA88-0634201C5DD6}">
          <p14:sldIdLst>
            <p14:sldId id="5377"/>
            <p14:sldId id="5378"/>
            <p14:sldId id="5374"/>
            <p14:sldId id="2113416783"/>
            <p14:sldId id="2113416784"/>
          </p14:sldIdLst>
        </p14:section>
        <p14:section name="Mitel Backup Slides" id="{5F14C584-8FFF-44E1-8F82-4F8278E0CEB7}">
          <p14:sldIdLst>
            <p14:sldId id="2633"/>
            <p14:sldId id="5350"/>
            <p14:sldId id="5300"/>
            <p14:sldId id="2605"/>
          </p14:sldIdLst>
        </p14:section>
      </p14:sectionLst>
    </p:ext>
    <p:ext uri="{EFAFB233-063F-42B5-8137-9DF3F51BA10A}">
      <p15:sldGuideLst xmlns:p15="http://schemas.microsoft.com/office/powerpoint/2012/main">
        <p15:guide id="2" pos="3984" userDrawn="1">
          <p15:clr>
            <a:srgbClr val="A4A3A4"/>
          </p15:clr>
        </p15:guide>
        <p15:guide id="3" orient="horz" pos="432" userDrawn="1">
          <p15:clr>
            <a:srgbClr val="A4A3A4"/>
          </p15:clr>
        </p15:guide>
        <p15:guide id="4" orient="horz" pos="792" userDrawn="1">
          <p15:clr>
            <a:srgbClr val="A4A3A4"/>
          </p15:clr>
        </p15:guide>
        <p15:guide id="5" pos="384" userDrawn="1">
          <p15:clr>
            <a:srgbClr val="A4A3A4"/>
          </p15:clr>
        </p15:guide>
        <p15:guide id="6" orient="horz" pos="3528" userDrawn="1">
          <p15:clr>
            <a:srgbClr val="A4A3A4"/>
          </p15:clr>
        </p15:guide>
        <p15:guide id="7" pos="7224" userDrawn="1">
          <p15:clr>
            <a:srgbClr val="A4A3A4"/>
          </p15:clr>
        </p15:guide>
        <p15:guide id="8" orient="horz" pos="888" userDrawn="1">
          <p15:clr>
            <a:srgbClr val="A4A3A4"/>
          </p15:clr>
        </p15:guide>
        <p15:guide id="9" orient="horz" pos="1104" userDrawn="1">
          <p15:clr>
            <a:srgbClr val="A4A3A4"/>
          </p15:clr>
        </p15:guide>
        <p15:guide id="10" pos="31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757779"/>
    <a:srgbClr val="F4F7F8"/>
    <a:srgbClr val="A4B9C2"/>
    <a:srgbClr val="FFFFFF"/>
    <a:srgbClr val="88A9B4"/>
    <a:srgbClr val="BACDD4"/>
    <a:srgbClr val="CCDEE7"/>
    <a:srgbClr val="EBF3F5"/>
    <a:srgbClr val="E0E9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0986B5-7E88-E7F6-1936-592FA8DC0724}" v="44" dt="2021-02-25T15:17:14.336"/>
    <p1510:client id="{4880188A-0BA5-4480-A6F7-0C86CABCECAB}" v="1" dt="2021-02-25T15:20:56.2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guide pos="3984"/>
        <p:guide orient="horz" pos="432"/>
        <p:guide orient="horz" pos="792"/>
        <p:guide pos="384"/>
        <p:guide orient="horz" pos="3528"/>
        <p:guide pos="7224"/>
        <p:guide orient="horz" pos="888"/>
        <p:guide orient="horz" pos="1104"/>
        <p:guide pos="319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font" Target="fonts/font6.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4.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3.fntdata"/><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20D3D6-3852-8D4C-B8A9-FADFE286558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16D95EC-CE5E-F949-8030-B0C9D3E634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276824-3D89-4749-A916-8DAD8646C465}" type="datetimeFigureOut">
              <a:rPr lang="en-US" smtClean="0"/>
              <a:t>3/10/2021</a:t>
            </a:fld>
            <a:endParaRPr lang="en-US"/>
          </a:p>
        </p:txBody>
      </p:sp>
      <p:sp>
        <p:nvSpPr>
          <p:cNvPr id="4" name="Footer Placeholder 3">
            <a:extLst>
              <a:ext uri="{FF2B5EF4-FFF2-40B4-BE49-F238E27FC236}">
                <a16:creationId xmlns:a16="http://schemas.microsoft.com/office/drawing/2014/main" id="{5CD7D3FC-C7BE-E14C-809E-93D74DCD9E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1488B8A-1D70-C647-AED3-B1AA160ED9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27AFD6-3CE2-A048-AC16-388AEA71FEB3}" type="slidenum">
              <a:rPr lang="en-US" smtClean="0"/>
              <a:t>‹#›</a:t>
            </a:fld>
            <a:endParaRPr lang="en-US"/>
          </a:p>
        </p:txBody>
      </p:sp>
    </p:spTree>
    <p:extLst>
      <p:ext uri="{BB962C8B-B14F-4D97-AF65-F5344CB8AC3E}">
        <p14:creationId xmlns:p14="http://schemas.microsoft.com/office/powerpoint/2010/main" val="837246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D9D2E-56DB-4CB7-9E3F-7359E1D3E7C0}" type="datetimeFigureOut">
              <a:rPr lang="en-US" smtClean="0"/>
              <a:t>3/10/2021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algn="l"/>
            <a:r>
              <a:rPr lang="en-US" sz="1200" kern="600" spc="0">
                <a:solidFill>
                  <a:schemeClr val="accent6"/>
                </a:solidFill>
              </a:rPr>
              <a:t>© 2018 Mitel. Proprietary and Conﬁdential.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34391-AA7D-4F2F-9DE5-025EA46B8573}" type="slidenum">
              <a:rPr lang="en-US" smtClean="0"/>
              <a:t>‹#›</a:t>
            </a:fld>
            <a:endParaRPr lang="en-US"/>
          </a:p>
        </p:txBody>
      </p:sp>
    </p:spTree>
    <p:extLst>
      <p:ext uri="{BB962C8B-B14F-4D97-AF65-F5344CB8AC3E}">
        <p14:creationId xmlns:p14="http://schemas.microsoft.com/office/powerpoint/2010/main" val="3940692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Times have been changing – this crisis has accelerated that.  Gone are the days where employees work 9-5 in a cubicle on company equipment.  They are results oriented, freely sharing information and seeking a work-life balance that allows  them to work anywhere, any time and on any device.</a:t>
            </a:r>
          </a:p>
          <a:p>
            <a:endParaRPr lang="en-US"/>
          </a:p>
          <a:p>
            <a:r>
              <a:rPr lang="en-US"/>
              <a:t>And now, given the epidemic plaguing our world, we have to find ways to facilitate remote working and foster communication between employees who used to be able to holler over a cube wall, who are now limited to the communication tools you currently have available.  </a:t>
            </a:r>
          </a:p>
          <a:p>
            <a:endParaRPr lang="en-US"/>
          </a:p>
          <a:p>
            <a:r>
              <a:rPr lang="en-US"/>
              <a:t>The virus that causes COVID-19 has exposed holes in IT communications strategy and productivity is suffering as employees try to figure out how to communicate in this new world.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C34391-AA7D-4F2F-9DE5-025EA46B8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100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MiCloud</a:t>
            </a:r>
            <a:r>
              <a:rPr lang="en-US" dirty="0"/>
              <a:t> Connect is a direct routing option for </a:t>
            </a:r>
            <a:r>
              <a:rPr lang="en-US" dirty="0" err="1"/>
              <a:t>MiCloud</a:t>
            </a:r>
            <a:r>
              <a:rPr lang="en-US" dirty="0"/>
              <a:t> Connect, enabling users to stay in the Microsoft Teams UI.</a:t>
            </a:r>
          </a:p>
        </p:txBody>
      </p:sp>
      <p:sp>
        <p:nvSpPr>
          <p:cNvPr id="4" name="Slide Number Placeholder 3"/>
          <p:cNvSpPr>
            <a:spLocks noGrp="1"/>
          </p:cNvSpPr>
          <p:nvPr>
            <p:ph type="sldNum" sz="quarter" idx="5"/>
          </p:nvPr>
        </p:nvSpPr>
        <p:spPr/>
        <p:txBody>
          <a:bodyPr/>
          <a:lstStyle/>
          <a:p>
            <a:fld id="{9AC34391-AA7D-4F2F-9DE5-025EA46B8573}" type="slidenum">
              <a:rPr lang="en-US" smtClean="0"/>
              <a:t>14</a:t>
            </a:fld>
            <a:endParaRPr lang="en-US"/>
          </a:p>
        </p:txBody>
      </p:sp>
    </p:spTree>
    <p:extLst>
      <p:ext uri="{BB962C8B-B14F-4D97-AF65-F5344CB8AC3E}">
        <p14:creationId xmlns:p14="http://schemas.microsoft.com/office/powerpoint/2010/main" val="2530696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err="1"/>
              <a:t>MiCloud</a:t>
            </a:r>
            <a:r>
              <a:rPr lang="en-US"/>
              <a:t> Connect Chrome extension enables a click-to-dial button on phone numbers within the web version of Microsoft Teams.</a:t>
            </a:r>
          </a:p>
        </p:txBody>
      </p:sp>
      <p:sp>
        <p:nvSpPr>
          <p:cNvPr id="4" name="Slide Number Placeholder 3"/>
          <p:cNvSpPr>
            <a:spLocks noGrp="1"/>
          </p:cNvSpPr>
          <p:nvPr>
            <p:ph type="sldNum" sz="quarter" idx="5"/>
          </p:nvPr>
        </p:nvSpPr>
        <p:spPr/>
        <p:txBody>
          <a:bodyPr/>
          <a:lstStyle/>
          <a:p>
            <a:fld id="{9AC34391-AA7D-4F2F-9DE5-025EA46B8573}" type="slidenum">
              <a:rPr lang="en-US" smtClean="0"/>
              <a:t>15</a:t>
            </a:fld>
            <a:endParaRPr lang="en-US"/>
          </a:p>
        </p:txBody>
      </p:sp>
    </p:spTree>
    <p:extLst>
      <p:ext uri="{BB962C8B-B14F-4D97-AF65-F5344CB8AC3E}">
        <p14:creationId xmlns:p14="http://schemas.microsoft.com/office/powerpoint/2010/main" val="1186921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err="1"/>
              <a:t>MiCloud</a:t>
            </a:r>
            <a:r>
              <a:rPr lang="en-US"/>
              <a:t> Connect app dialer enables hotkeys to dials numbers from within the Microsoft Teams desktop application.</a:t>
            </a:r>
          </a:p>
        </p:txBody>
      </p:sp>
      <p:sp>
        <p:nvSpPr>
          <p:cNvPr id="4" name="Slide Number Placeholder 3"/>
          <p:cNvSpPr>
            <a:spLocks noGrp="1"/>
          </p:cNvSpPr>
          <p:nvPr>
            <p:ph type="sldNum" sz="quarter" idx="5"/>
          </p:nvPr>
        </p:nvSpPr>
        <p:spPr/>
        <p:txBody>
          <a:bodyPr/>
          <a:lstStyle/>
          <a:p>
            <a:fld id="{9AC34391-AA7D-4F2F-9DE5-025EA46B8573}" type="slidenum">
              <a:rPr lang="en-US" smtClean="0"/>
              <a:t>16</a:t>
            </a:fld>
            <a:endParaRPr lang="en-US"/>
          </a:p>
        </p:txBody>
      </p:sp>
    </p:spTree>
    <p:extLst>
      <p:ext uri="{BB962C8B-B14F-4D97-AF65-F5344CB8AC3E}">
        <p14:creationId xmlns:p14="http://schemas.microsoft.com/office/powerpoint/2010/main" val="1842518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Direct Routing is a complete Mitel telephony infrastructure to Microsoft Teams integration with a certified Mitel Solutions Alliance (MSA) certified Session Border Controller. Using direct routing, organizations can connect their Mitel telephony infrastructure to make calls directly from within the Microsoft Teams environment.</a:t>
            </a:r>
          </a:p>
          <a:p>
            <a:endParaRPr lang="de-DE"/>
          </a:p>
        </p:txBody>
      </p:sp>
      <p:sp>
        <p:nvSpPr>
          <p:cNvPr id="4" name="Foliennummernplatzhalter 3"/>
          <p:cNvSpPr>
            <a:spLocks noGrp="1"/>
          </p:cNvSpPr>
          <p:nvPr>
            <p:ph type="sldNum" sz="quarter" idx="10"/>
          </p:nvPr>
        </p:nvSpPr>
        <p:spPr/>
        <p:txBody>
          <a:bodyPr/>
          <a:lstStyle/>
          <a:p>
            <a:fld id="{9AC34391-AA7D-4F2F-9DE5-025EA46B8573}" type="slidenum">
              <a:rPr lang="en-US" smtClean="0"/>
              <a:t>17</a:t>
            </a:fld>
            <a:endParaRPr lang="en-US"/>
          </a:p>
        </p:txBody>
      </p:sp>
    </p:spTree>
    <p:extLst>
      <p:ext uri="{BB962C8B-B14F-4D97-AF65-F5344CB8AC3E}">
        <p14:creationId xmlns:p14="http://schemas.microsoft.com/office/powerpoint/2010/main" val="2963309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Hotkey Dialing is included with MiCollab. You can easily set up hotkeys to dial. Then just select a phone number in Microsoft Teams and click the MiCollab hotkey combination to initiate a MiCollab call to the phone number.</a:t>
            </a:r>
          </a:p>
        </p:txBody>
      </p:sp>
      <p:sp>
        <p:nvSpPr>
          <p:cNvPr id="4" name="Slide Number Placeholder 3"/>
          <p:cNvSpPr>
            <a:spLocks noGrp="1"/>
          </p:cNvSpPr>
          <p:nvPr>
            <p:ph type="sldNum" sz="quarter" idx="5"/>
          </p:nvPr>
        </p:nvSpPr>
        <p:spPr/>
        <p:txBody>
          <a:bodyPr/>
          <a:lstStyle/>
          <a:p>
            <a:fld id="{9AC34391-AA7D-4F2F-9DE5-025EA46B8573}" type="slidenum">
              <a:rPr lang="en-US" smtClean="0"/>
              <a:t>18</a:t>
            </a:fld>
            <a:endParaRPr lang="en-US"/>
          </a:p>
        </p:txBody>
      </p:sp>
    </p:spTree>
    <p:extLst>
      <p:ext uri="{BB962C8B-B14F-4D97-AF65-F5344CB8AC3E}">
        <p14:creationId xmlns:p14="http://schemas.microsoft.com/office/powerpoint/2010/main" val="816343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mn-lt"/>
                <a:ea typeface="+mn-ea"/>
                <a:cs typeface="+mn-cs"/>
              </a:rPr>
              <a:t>Call2Teams is a third-party </a:t>
            </a:r>
            <a:r>
              <a:rPr lang="en-US" sz="1200" kern="1200">
                <a:solidFill>
                  <a:schemeClr val="tx1"/>
                </a:solidFill>
                <a:effectLst/>
                <a:latin typeface="+mn-lt"/>
                <a:ea typeface="+mn-ea"/>
                <a:cs typeface="+mn-cs"/>
              </a:rPr>
              <a:t>solution that integrates a Mitel phone system with Office 365, enabling softphone functionality within the Microsoft Teams environment.</a:t>
            </a:r>
          </a:p>
          <a:p>
            <a:endParaRPr lang="en-US" sz="1200" kern="1200">
              <a:solidFill>
                <a:schemeClr val="tx1"/>
              </a:solidFill>
              <a:effectLst/>
              <a:latin typeface="+mn-lt"/>
              <a:ea typeface="+mn-ea"/>
              <a:cs typeface="+mn-cs"/>
            </a:endParaRPr>
          </a:p>
          <a:p>
            <a:pPr marL="0" indent="0">
              <a:lnSpc>
                <a:spcPct val="100000"/>
              </a:lnSpc>
              <a:spcBef>
                <a:spcPts val="0"/>
              </a:spcBef>
              <a:spcAft>
                <a:spcPts val="600"/>
              </a:spcAft>
              <a:buFont typeface="Arial" panose="020B0604020202020204" pitchFamily="34" charset="0"/>
              <a:buNone/>
            </a:pPr>
            <a:r>
              <a:rPr lang="en-US"/>
              <a:t>You can easily make and receive calls within Teams from Android and iOS, and easily add video and sharing as well. </a:t>
            </a:r>
          </a:p>
          <a:p>
            <a:endParaRPr lang="en-US"/>
          </a:p>
        </p:txBody>
      </p:sp>
      <p:sp>
        <p:nvSpPr>
          <p:cNvPr id="4" name="Slide Number Placeholder 3"/>
          <p:cNvSpPr>
            <a:spLocks noGrp="1"/>
          </p:cNvSpPr>
          <p:nvPr>
            <p:ph type="sldNum" sz="quarter" idx="5"/>
          </p:nvPr>
        </p:nvSpPr>
        <p:spPr/>
        <p:txBody>
          <a:bodyPr/>
          <a:lstStyle/>
          <a:p>
            <a:fld id="{9AC34391-AA7D-4F2F-9DE5-025EA46B8573}" type="slidenum">
              <a:rPr lang="en-US" smtClean="0"/>
              <a:t>19</a:t>
            </a:fld>
            <a:endParaRPr lang="en-US"/>
          </a:p>
        </p:txBody>
      </p:sp>
    </p:spTree>
    <p:extLst>
      <p:ext uri="{BB962C8B-B14F-4D97-AF65-F5344CB8AC3E}">
        <p14:creationId xmlns:p14="http://schemas.microsoft.com/office/powerpoint/2010/main" val="1413658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EEE27FB-432C-1145-BEF0-D5259E58BC6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4793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period of prolonged isolation has proven that we can survive and be productive in a remote working environment.  So embrace it.  Make the adjustments to your operating policies communications strategy to account for and leverage this new flexibility of your workforce.</a:t>
            </a:r>
          </a:p>
          <a:p>
            <a:endParaRPr lang="en-US"/>
          </a:p>
          <a:p>
            <a:r>
              <a:rPr lang="en-US"/>
              <a:t>It’s important to realize that we are all at different points in this journey to recovery, and we will progress at different paces.  Let people, process and technology guide your decision making.</a:t>
            </a:r>
          </a:p>
          <a:p>
            <a:endParaRPr lang="en-US"/>
          </a:p>
          <a:p>
            <a:r>
              <a:rPr lang="en-US"/>
              <a:t>Even if the impact of coronavirus is not as significant for you as it has been for others, we’ve learned that no one is fully optimized.  Review the short term fixes and determine which can become long-term strategies and document your learnings to develop a crisis playbook you can use in the future.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As we talked about a moment ago, the power of technology facilitates the elasticity of your workforce and your customer base. Elasticity removes location away from the continuity of your business, where your people are has nothing to do with the productivity of your business anymore. Technology gives you the anytime/anyplace on any device type of work.  Work to achieve seamless communications and collaboration across your systems and invest in improving your capacity to provide an exceptional customer experience.</a:t>
            </a:r>
          </a:p>
          <a:p>
            <a:endParaRPr lang="en-US"/>
          </a:p>
        </p:txBody>
      </p:sp>
      <p:sp>
        <p:nvSpPr>
          <p:cNvPr id="4" name="Slide Number Placeholder 3"/>
          <p:cNvSpPr>
            <a:spLocks noGrp="1"/>
          </p:cNvSpPr>
          <p:nvPr>
            <p:ph type="sldNum" sz="quarter" idx="5"/>
          </p:nvPr>
        </p:nvSpPr>
        <p:spPr/>
        <p:txBody>
          <a:bodyPr/>
          <a:lstStyle/>
          <a:p>
            <a:fld id="{9AC34391-AA7D-4F2F-9DE5-025EA46B8573}" type="slidenum">
              <a:rPr lang="en-US" smtClean="0"/>
              <a:t>4</a:t>
            </a:fld>
            <a:endParaRPr lang="en-US"/>
          </a:p>
        </p:txBody>
      </p:sp>
    </p:spTree>
    <p:extLst>
      <p:ext uri="{BB962C8B-B14F-4D97-AF65-F5344CB8AC3E}">
        <p14:creationId xmlns:p14="http://schemas.microsoft.com/office/powerpoint/2010/main" val="4201270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Mitel provides enterprise-grade telephony that complements Microsoft Teams’ collaboration capabilities. Pairing Mitel with Microsoft Teams will help customers save time with easy-to-use direct routing and dialers, reduce costs by avoiding expensive Microsoft licenses and will provide a total solution with features such as contact center and CRM integrations.</a:t>
            </a:r>
          </a:p>
          <a:p>
            <a:endParaRPr lang="en-US"/>
          </a:p>
        </p:txBody>
      </p:sp>
      <p:sp>
        <p:nvSpPr>
          <p:cNvPr id="4" name="Slide Number Placeholder 3"/>
          <p:cNvSpPr>
            <a:spLocks noGrp="1"/>
          </p:cNvSpPr>
          <p:nvPr>
            <p:ph type="sldNum" sz="quarter" idx="5"/>
          </p:nvPr>
        </p:nvSpPr>
        <p:spPr/>
        <p:txBody>
          <a:bodyPr/>
          <a:lstStyle/>
          <a:p>
            <a:fld id="{9AC34391-AA7D-4F2F-9DE5-025EA46B8573}" type="slidenum">
              <a:rPr lang="en-US" smtClean="0"/>
              <a:t>5</a:t>
            </a:fld>
            <a:endParaRPr lang="en-US"/>
          </a:p>
        </p:txBody>
      </p:sp>
    </p:spTree>
    <p:extLst>
      <p:ext uri="{BB962C8B-B14F-4D97-AF65-F5344CB8AC3E}">
        <p14:creationId xmlns:p14="http://schemas.microsoft.com/office/powerpoint/2010/main" val="3943402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Having too many tools creates complexity that companies don’t need. By combining Mitel and Microsoft you’ll get the benefits of a true communications solution, plus the productivity tools that come with Microsoft Teams and Outlook.</a:t>
            </a:r>
          </a:p>
        </p:txBody>
      </p:sp>
      <p:sp>
        <p:nvSpPr>
          <p:cNvPr id="4" name="Slide Number Placeholder 3"/>
          <p:cNvSpPr>
            <a:spLocks noGrp="1"/>
          </p:cNvSpPr>
          <p:nvPr>
            <p:ph type="sldNum" sz="quarter" idx="5"/>
          </p:nvPr>
        </p:nvSpPr>
        <p:spPr/>
        <p:txBody>
          <a:bodyPr/>
          <a:lstStyle/>
          <a:p>
            <a:fld id="{9AC34391-AA7D-4F2F-9DE5-025EA46B8573}" type="slidenum">
              <a:rPr lang="en-US" smtClean="0"/>
              <a:t>6</a:t>
            </a:fld>
            <a:endParaRPr lang="en-US"/>
          </a:p>
        </p:txBody>
      </p:sp>
    </p:spTree>
    <p:extLst>
      <p:ext uri="{BB962C8B-B14F-4D97-AF65-F5344CB8AC3E}">
        <p14:creationId xmlns:p14="http://schemas.microsoft.com/office/powerpoint/2010/main" val="136200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three ways Mitel works with Microsoft Teams: direct routing, click-to-dial/hotkeys and third-party integration. See slide 9 for a full list of which methods are available on which Mitel products.</a:t>
            </a:r>
          </a:p>
        </p:txBody>
      </p:sp>
      <p:sp>
        <p:nvSpPr>
          <p:cNvPr id="4" name="Slide Number Placeholder 3"/>
          <p:cNvSpPr>
            <a:spLocks noGrp="1"/>
          </p:cNvSpPr>
          <p:nvPr>
            <p:ph type="sldNum" sz="quarter" idx="5"/>
          </p:nvPr>
        </p:nvSpPr>
        <p:spPr/>
        <p:txBody>
          <a:bodyPr/>
          <a:lstStyle/>
          <a:p>
            <a:fld id="{9AC34391-AA7D-4F2F-9DE5-025EA46B8573}" type="slidenum">
              <a:rPr lang="en-US" smtClean="0"/>
              <a:t>7</a:t>
            </a:fld>
            <a:endParaRPr lang="en-US"/>
          </a:p>
        </p:txBody>
      </p:sp>
    </p:spTree>
    <p:extLst>
      <p:ext uri="{BB962C8B-B14F-4D97-AF65-F5344CB8AC3E}">
        <p14:creationId xmlns:p14="http://schemas.microsoft.com/office/powerpoint/2010/main" val="2576218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demo video of the ways Mitel and Microsoft Teams works together.</a:t>
            </a:r>
          </a:p>
        </p:txBody>
      </p:sp>
      <p:sp>
        <p:nvSpPr>
          <p:cNvPr id="4" name="Slide Number Placeholder 3"/>
          <p:cNvSpPr>
            <a:spLocks noGrp="1"/>
          </p:cNvSpPr>
          <p:nvPr>
            <p:ph type="sldNum" sz="quarter" idx="5"/>
          </p:nvPr>
        </p:nvSpPr>
        <p:spPr/>
        <p:txBody>
          <a:bodyPr/>
          <a:lstStyle/>
          <a:p>
            <a:fld id="{9AC34391-AA7D-4F2F-9DE5-025EA46B8573}" type="slidenum">
              <a:rPr lang="en-US" smtClean="0"/>
              <a:t>8</a:t>
            </a:fld>
            <a:endParaRPr lang="en-US"/>
          </a:p>
        </p:txBody>
      </p:sp>
    </p:spTree>
    <p:extLst>
      <p:ext uri="{BB962C8B-B14F-4D97-AF65-F5344CB8AC3E}">
        <p14:creationId xmlns:p14="http://schemas.microsoft.com/office/powerpoint/2010/main" val="3441785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For organizations that are committed to Microsoft Teams, Mitel offers several integration options to enhance Teams with enterprise-class voice capabilities. The table above illustrates the various integrations available and the corresponding Mitel platforms that are supported.</a:t>
            </a:r>
          </a:p>
          <a:p>
            <a:endParaRPr lang="en-US"/>
          </a:p>
        </p:txBody>
      </p:sp>
      <p:sp>
        <p:nvSpPr>
          <p:cNvPr id="4" name="Slide Number Placeholder 3"/>
          <p:cNvSpPr>
            <a:spLocks noGrp="1"/>
          </p:cNvSpPr>
          <p:nvPr>
            <p:ph type="sldNum" sz="quarter" idx="5"/>
          </p:nvPr>
        </p:nvSpPr>
        <p:spPr/>
        <p:txBody>
          <a:bodyPr/>
          <a:lstStyle/>
          <a:p>
            <a:fld id="{9AC34391-AA7D-4F2F-9DE5-025EA46B8573}" type="slidenum">
              <a:rPr lang="en-US" smtClean="0"/>
              <a:t>9</a:t>
            </a:fld>
            <a:endParaRPr lang="en-US"/>
          </a:p>
        </p:txBody>
      </p:sp>
    </p:spTree>
    <p:extLst>
      <p:ext uri="{BB962C8B-B14F-4D97-AF65-F5344CB8AC3E}">
        <p14:creationId xmlns:p14="http://schemas.microsoft.com/office/powerpoint/2010/main" val="718571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1300"/>
              </a:spcBef>
              <a:spcAft>
                <a:spcPts val="0"/>
              </a:spcAft>
              <a:buClr>
                <a:schemeClr val="accent2"/>
              </a:buClr>
              <a:buSzTx/>
              <a:buFont typeface="Arial" panose="020B0604020202020204" pitchFamily="34" charset="0"/>
              <a:buNone/>
              <a:tabLst/>
              <a:defRPr/>
            </a:pPr>
            <a:endParaRPr lang="en-US" sz="1200" i="0" kern="1200">
              <a:solidFill>
                <a:schemeClr val="tx1"/>
              </a:solidFill>
              <a:effectLst/>
              <a:latin typeface="Arial Unicode MS" panose="020B0604020202020204" pitchFamily="34" charset="-128"/>
              <a:ea typeface="+mn-ea"/>
              <a:cs typeface="+mn-cs"/>
            </a:endParaRPr>
          </a:p>
          <a:p>
            <a:pPr marL="0" marR="0" lvl="0" indent="0" algn="l" defTabSz="914400" rtl="0" eaLnBrk="1" fontAlgn="auto" latinLnBrk="0" hangingPunct="1">
              <a:lnSpc>
                <a:spcPct val="100000"/>
              </a:lnSpc>
              <a:spcBef>
                <a:spcPts val="1300"/>
              </a:spcBef>
              <a:spcAft>
                <a:spcPts val="0"/>
              </a:spcAft>
              <a:buClr>
                <a:schemeClr val="accent2"/>
              </a:buClr>
              <a:buSzTx/>
              <a:buFont typeface="Arial" panose="020B0604020202020204" pitchFamily="34" charset="0"/>
              <a:buNone/>
              <a:tabLst/>
              <a:defRPr/>
            </a:pPr>
            <a:endParaRPr lang="en-US" sz="1200" i="0" kern="1200">
              <a:solidFill>
                <a:schemeClr val="tx1"/>
              </a:solidFill>
              <a:effectLst/>
              <a:latin typeface="Arial Unicode MS" panose="020B0604020202020204" pitchFamily="34" charset="-128"/>
              <a:ea typeface="+mn-ea"/>
              <a:cs typeface="+mn-cs"/>
            </a:endParaRPr>
          </a:p>
        </p:txBody>
      </p:sp>
      <p:sp>
        <p:nvSpPr>
          <p:cNvPr id="4" name="Slide Number Placeholder 3"/>
          <p:cNvSpPr>
            <a:spLocks noGrp="1"/>
          </p:cNvSpPr>
          <p:nvPr>
            <p:ph type="sldNum" sz="quarter" idx="5"/>
          </p:nvPr>
        </p:nvSpPr>
        <p:spPr/>
        <p:txBody>
          <a:bodyPr/>
          <a:lstStyle/>
          <a:p>
            <a:fld id="{9AC34391-AA7D-4F2F-9DE5-025EA46B8573}" type="slidenum">
              <a:rPr lang="en-US" smtClean="0"/>
              <a:t>10</a:t>
            </a:fld>
            <a:endParaRPr lang="en-US"/>
          </a:p>
        </p:txBody>
      </p:sp>
    </p:spTree>
    <p:extLst>
      <p:ext uri="{BB962C8B-B14F-4D97-AF65-F5344CB8AC3E}">
        <p14:creationId xmlns:p14="http://schemas.microsoft.com/office/powerpoint/2010/main" val="2195290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MiCloud</a:t>
            </a:r>
            <a:r>
              <a:rPr lang="en-US"/>
              <a:t> Connect has some unique ways to work with Microsoft Teams. The benefits of </a:t>
            </a:r>
            <a:r>
              <a:rPr lang="en-US" err="1"/>
              <a:t>MiCloud</a:t>
            </a:r>
            <a:r>
              <a:rPr lang="en-US"/>
              <a:t> Connect and Microsoft Teams include </a:t>
            </a:r>
            <a:r>
              <a:rPr lang="en-US" err="1"/>
              <a:t>clik</a:t>
            </a:r>
            <a:r>
              <a:rPr lang="en-US"/>
              <a:t>-to-call, advanced telephony, single sign-on, Outlook integration, contact center and CRM integrations. </a:t>
            </a:r>
          </a:p>
        </p:txBody>
      </p:sp>
      <p:sp>
        <p:nvSpPr>
          <p:cNvPr id="4" name="Slide Number Placeholder 3"/>
          <p:cNvSpPr>
            <a:spLocks noGrp="1"/>
          </p:cNvSpPr>
          <p:nvPr>
            <p:ph type="sldNum" sz="quarter" idx="5"/>
          </p:nvPr>
        </p:nvSpPr>
        <p:spPr/>
        <p:txBody>
          <a:bodyPr/>
          <a:lstStyle/>
          <a:p>
            <a:fld id="{9AC34391-AA7D-4F2F-9DE5-025EA46B8573}" type="slidenum">
              <a:rPr lang="en-US" smtClean="0"/>
              <a:t>12</a:t>
            </a:fld>
            <a:endParaRPr lang="en-US"/>
          </a:p>
        </p:txBody>
      </p:sp>
    </p:spTree>
    <p:extLst>
      <p:ext uri="{BB962C8B-B14F-4D97-AF65-F5344CB8AC3E}">
        <p14:creationId xmlns:p14="http://schemas.microsoft.com/office/powerpoint/2010/main" val="550754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9F04CD-B014-AB44-A734-6E1DE3F1AB2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5AB717F-CBA6-C84A-82AD-7BA5277792C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60319" y="1348757"/>
            <a:ext cx="7718190" cy="3832843"/>
          </a:xfrm>
          <a:prstGeom prst="rect">
            <a:avLst/>
          </a:prstGeom>
        </p:spPr>
      </p:pic>
    </p:spTree>
    <p:extLst>
      <p:ext uri="{BB962C8B-B14F-4D97-AF65-F5344CB8AC3E}">
        <p14:creationId xmlns:p14="http://schemas.microsoft.com/office/powerpoint/2010/main" val="1189724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se Study Detail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50CB4B-1103-7546-9AE0-A28094BB49A2}"/>
              </a:ext>
            </a:extLst>
          </p:cNvPr>
          <p:cNvSpPr>
            <a:spLocks noGrp="1"/>
          </p:cNvSpPr>
          <p:nvPr>
            <p:ph type="sldNum" sz="quarter" idx="10"/>
          </p:nvPr>
        </p:nvSpPr>
        <p:spPr/>
        <p:txBody>
          <a:bodyPr/>
          <a:lstStyle/>
          <a:p>
            <a:fld id="{CA93F7F0-4438-4A90-AB24-A1145129226D}" type="slidenum">
              <a:rPr lang="en-US" smtClean="0"/>
              <a:pPr/>
              <a:t>‹#›</a:t>
            </a:fld>
            <a:endParaRPr lang="en-US"/>
          </a:p>
        </p:txBody>
      </p:sp>
      <p:sp>
        <p:nvSpPr>
          <p:cNvPr id="6" name="Rectangle 5">
            <a:extLst>
              <a:ext uri="{FF2B5EF4-FFF2-40B4-BE49-F238E27FC236}">
                <a16:creationId xmlns:a16="http://schemas.microsoft.com/office/drawing/2014/main" id="{9165DBE6-6702-1241-9AF0-E6E23FC5BD24}"/>
              </a:ext>
            </a:extLst>
          </p:cNvPr>
          <p:cNvSpPr/>
          <p:nvPr userDrawn="1"/>
        </p:nvSpPr>
        <p:spPr>
          <a:xfrm>
            <a:off x="0" y="-1"/>
            <a:ext cx="8055429" cy="155302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a:solidFill>
                <a:prstClr val="white"/>
              </a:solidFill>
              <a:latin typeface="Franklin Gothic Book"/>
            </a:endParaRPr>
          </a:p>
        </p:txBody>
      </p:sp>
      <p:sp>
        <p:nvSpPr>
          <p:cNvPr id="41" name="Text Placeholder 40">
            <a:extLst>
              <a:ext uri="{FF2B5EF4-FFF2-40B4-BE49-F238E27FC236}">
                <a16:creationId xmlns:a16="http://schemas.microsoft.com/office/drawing/2014/main" id="{999DDCA9-8A55-FA4E-B09D-1E770DE124AC}"/>
              </a:ext>
            </a:extLst>
          </p:cNvPr>
          <p:cNvSpPr>
            <a:spLocks noGrp="1"/>
          </p:cNvSpPr>
          <p:nvPr>
            <p:ph type="body" sz="quarter" idx="12" hasCustomPrompt="1"/>
          </p:nvPr>
        </p:nvSpPr>
        <p:spPr>
          <a:xfrm>
            <a:off x="649288" y="739231"/>
            <a:ext cx="4379912" cy="362734"/>
          </a:xfrm>
        </p:spPr>
        <p:txBody>
          <a:bodyPr>
            <a:normAutofit/>
          </a:bodyPr>
          <a:lstStyle>
            <a:lvl1pPr marL="0" indent="0">
              <a:buNone/>
              <a:defRPr sz="2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Name of Organization</a:t>
            </a:r>
          </a:p>
        </p:txBody>
      </p:sp>
      <p:sp>
        <p:nvSpPr>
          <p:cNvPr id="42" name="Rectangle 41">
            <a:extLst>
              <a:ext uri="{FF2B5EF4-FFF2-40B4-BE49-F238E27FC236}">
                <a16:creationId xmlns:a16="http://schemas.microsoft.com/office/drawing/2014/main" id="{CC44AC72-EA2E-3B45-BB52-91BC75FD3205}"/>
              </a:ext>
            </a:extLst>
          </p:cNvPr>
          <p:cNvSpPr/>
          <p:nvPr userDrawn="1"/>
        </p:nvSpPr>
        <p:spPr>
          <a:xfrm>
            <a:off x="8054209" y="0"/>
            <a:ext cx="4137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Case Study</a:t>
            </a:r>
          </a:p>
          <a:p>
            <a:pPr algn="ctr"/>
            <a:r>
              <a:rPr lang="en-US" sz="4400">
                <a:solidFill>
                  <a:schemeClr val="bg1">
                    <a:lumMod val="75000"/>
                  </a:schemeClr>
                </a:solidFill>
              </a:rPr>
              <a:t>Image</a:t>
            </a:r>
          </a:p>
        </p:txBody>
      </p:sp>
      <p:sp>
        <p:nvSpPr>
          <p:cNvPr id="2" name="TextBox 1">
            <a:extLst>
              <a:ext uri="{FF2B5EF4-FFF2-40B4-BE49-F238E27FC236}">
                <a16:creationId xmlns:a16="http://schemas.microsoft.com/office/drawing/2014/main" id="{856733EC-6C11-1949-8E19-23CA97E6F0AF}"/>
              </a:ext>
            </a:extLst>
          </p:cNvPr>
          <p:cNvSpPr txBox="1"/>
          <p:nvPr userDrawn="1"/>
        </p:nvSpPr>
        <p:spPr>
          <a:xfrm>
            <a:off x="557349" y="447098"/>
            <a:ext cx="3770812" cy="276999"/>
          </a:xfrm>
          <a:prstGeom prst="rect">
            <a:avLst/>
          </a:prstGeom>
          <a:noFill/>
        </p:spPr>
        <p:txBody>
          <a:bodyPr wrap="square" rtlCol="0">
            <a:spAutoFit/>
          </a:bodyPr>
          <a:lstStyle/>
          <a:p>
            <a:r>
              <a:rPr lang="en-US" sz="1200" b="1" spc="100" baseline="0"/>
              <a:t>CASE STUDY</a:t>
            </a:r>
          </a:p>
        </p:txBody>
      </p:sp>
      <p:sp>
        <p:nvSpPr>
          <p:cNvPr id="5" name="Picture Placeholder 4">
            <a:extLst>
              <a:ext uri="{FF2B5EF4-FFF2-40B4-BE49-F238E27FC236}">
                <a16:creationId xmlns:a16="http://schemas.microsoft.com/office/drawing/2014/main" id="{894B0E78-62A4-9643-B881-C455ACAD2058}"/>
              </a:ext>
            </a:extLst>
          </p:cNvPr>
          <p:cNvSpPr>
            <a:spLocks noGrp="1"/>
          </p:cNvSpPr>
          <p:nvPr>
            <p:ph type="pic" sz="quarter" idx="13"/>
          </p:nvPr>
        </p:nvSpPr>
        <p:spPr>
          <a:xfrm>
            <a:off x="8054208" y="6198"/>
            <a:ext cx="4137791" cy="6851802"/>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422385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E7D15D-25D5-2244-83FF-DA1B2BD37C58}"/>
              </a:ext>
            </a:extLst>
          </p:cNvPr>
          <p:cNvSpPr>
            <a:spLocks noGrp="1"/>
          </p:cNvSpPr>
          <p:nvPr>
            <p:ph type="title"/>
          </p:nvPr>
        </p:nvSpPr>
        <p:spPr>
          <a:xfrm>
            <a:off x="243109" y="189125"/>
            <a:ext cx="11726478" cy="460375"/>
          </a:xfrm>
          <a:prstGeom prst="rect">
            <a:avLst/>
          </a:prstGeom>
        </p:spPr>
        <p:txBody>
          <a:bodyPr vert="horz" lIns="0" tIns="0" rIns="0" bIns="0" rtlCol="0" anchor="b">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73635677-891E-904F-88D3-A48A44DDCA50}"/>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5" name="Picture 4">
            <a:extLst>
              <a:ext uri="{FF2B5EF4-FFF2-40B4-BE49-F238E27FC236}">
                <a16:creationId xmlns:a16="http://schemas.microsoft.com/office/drawing/2014/main" id="{4E9576F5-9D64-8C45-9647-818B9D4BBF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2138119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E7D15D-25D5-2244-83FF-DA1B2BD37C58}"/>
              </a:ext>
            </a:extLst>
          </p:cNvPr>
          <p:cNvSpPr>
            <a:spLocks noGrp="1"/>
          </p:cNvSpPr>
          <p:nvPr>
            <p:ph type="title"/>
          </p:nvPr>
        </p:nvSpPr>
        <p:spPr>
          <a:xfrm>
            <a:off x="243109" y="189131"/>
            <a:ext cx="11743896" cy="460375"/>
          </a:xfrm>
          <a:prstGeom prst="rect">
            <a:avLst/>
          </a:prstGeom>
        </p:spPr>
        <p:txBody>
          <a:bodyPr vert="horz" lIns="0" tIns="0" rIns="0" bIns="0" rtlCol="0" anchor="b">
            <a:normAutofit/>
          </a:bodyPr>
          <a:lstStyle/>
          <a:p>
            <a:r>
              <a:rPr lang="en-US"/>
              <a:t>Click to edit Master title style</a:t>
            </a:r>
          </a:p>
        </p:txBody>
      </p:sp>
      <p:sp>
        <p:nvSpPr>
          <p:cNvPr id="13" name="Text Placeholder 12">
            <a:extLst>
              <a:ext uri="{FF2B5EF4-FFF2-40B4-BE49-F238E27FC236}">
                <a16:creationId xmlns:a16="http://schemas.microsoft.com/office/drawing/2014/main" id="{81BE6265-38AC-C045-9D96-1B382B9B3288}"/>
              </a:ext>
            </a:extLst>
          </p:cNvPr>
          <p:cNvSpPr>
            <a:spLocks noGrp="1"/>
          </p:cNvSpPr>
          <p:nvPr>
            <p:ph type="body" sz="quarter" idx="10" hasCustomPrompt="1"/>
          </p:nvPr>
        </p:nvSpPr>
        <p:spPr>
          <a:xfrm>
            <a:off x="461554" y="1339132"/>
            <a:ext cx="11265408" cy="4035425"/>
          </a:xfrm>
        </p:spPr>
        <p:txBody>
          <a:bodyPr/>
          <a:lstStyle>
            <a:lvl1pPr marL="0" indent="0">
              <a:buNone/>
              <a:defRPr>
                <a:solidFill>
                  <a:schemeClr val="accent2"/>
                </a:solidFill>
              </a:defRPr>
            </a:lvl1pPr>
            <a:lvl2pPr marL="254000" indent="-254000">
              <a:buClr>
                <a:schemeClr val="accent2"/>
              </a:buClr>
              <a:tabLst/>
              <a:defRPr>
                <a:solidFill>
                  <a:srgbClr val="757779"/>
                </a:solidFill>
              </a:defRPr>
            </a:lvl2pPr>
            <a:lvl3pPr marL="571500" indent="-309563">
              <a:buClr>
                <a:schemeClr val="accent2"/>
              </a:buClr>
              <a:buFont typeface="Courier New" panose="02070309020205020404" pitchFamily="49" charset="0"/>
              <a:buChar char="o"/>
              <a:tabLst/>
              <a:defRPr>
                <a:solidFill>
                  <a:schemeClr val="accent6"/>
                </a:solidFill>
              </a:defRPr>
            </a:lvl3pPr>
          </a:lstStyle>
          <a:p>
            <a:pPr lvl="0"/>
            <a:r>
              <a:rPr lang="en-US"/>
              <a:t>Header</a:t>
            </a:r>
          </a:p>
          <a:p>
            <a:pPr lvl="1"/>
            <a:r>
              <a:rPr lang="en-US"/>
              <a:t>Second level</a:t>
            </a:r>
          </a:p>
          <a:p>
            <a:pPr lvl="2"/>
            <a:r>
              <a:rPr lang="en-US"/>
              <a:t>Third level</a:t>
            </a:r>
          </a:p>
        </p:txBody>
      </p:sp>
      <p:sp>
        <p:nvSpPr>
          <p:cNvPr id="11" name="Slide Number Placeholder 5">
            <a:extLst>
              <a:ext uri="{FF2B5EF4-FFF2-40B4-BE49-F238E27FC236}">
                <a16:creationId xmlns:a16="http://schemas.microsoft.com/office/drawing/2014/main" id="{73635677-891E-904F-88D3-A48A44DDCA50}"/>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6" name="Picture 5">
            <a:extLst>
              <a:ext uri="{FF2B5EF4-FFF2-40B4-BE49-F238E27FC236}">
                <a16:creationId xmlns:a16="http://schemas.microsoft.com/office/drawing/2014/main" id="{CB28E6B3-7548-1A48-9BF0-EBDDE31EA0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3821689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2 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E7D15D-25D5-2244-83FF-DA1B2BD37C58}"/>
              </a:ext>
            </a:extLst>
          </p:cNvPr>
          <p:cNvSpPr>
            <a:spLocks noGrp="1"/>
          </p:cNvSpPr>
          <p:nvPr>
            <p:ph type="title"/>
          </p:nvPr>
        </p:nvSpPr>
        <p:spPr>
          <a:xfrm>
            <a:off x="237308" y="189130"/>
            <a:ext cx="11740988" cy="460375"/>
          </a:xfrm>
          <a:prstGeom prst="rect">
            <a:avLst/>
          </a:prstGeom>
        </p:spPr>
        <p:txBody>
          <a:bodyPr vert="horz" lIns="0" tIns="0" rIns="0" bIns="0" rtlCol="0" anchor="b">
            <a:normAutofit/>
          </a:bodyPr>
          <a:lstStyle/>
          <a:p>
            <a:r>
              <a:rPr lang="en-US"/>
              <a:t>Click to edit Master title style</a:t>
            </a:r>
          </a:p>
        </p:txBody>
      </p:sp>
      <p:sp>
        <p:nvSpPr>
          <p:cNvPr id="6" name="Text Placeholder 12">
            <a:extLst>
              <a:ext uri="{FF2B5EF4-FFF2-40B4-BE49-F238E27FC236}">
                <a16:creationId xmlns:a16="http://schemas.microsoft.com/office/drawing/2014/main" id="{334DAF1E-5FF2-524F-B98E-95F9A11D82C3}"/>
              </a:ext>
            </a:extLst>
          </p:cNvPr>
          <p:cNvSpPr>
            <a:spLocks noGrp="1"/>
          </p:cNvSpPr>
          <p:nvPr>
            <p:ph type="body" sz="quarter" idx="10" hasCustomPrompt="1"/>
          </p:nvPr>
        </p:nvSpPr>
        <p:spPr>
          <a:xfrm>
            <a:off x="461554" y="1339126"/>
            <a:ext cx="5429960" cy="4035425"/>
          </a:xfrm>
        </p:spPr>
        <p:txBody>
          <a:bodyPr/>
          <a:lstStyle>
            <a:lvl1pPr marL="0" indent="0">
              <a:buNone/>
              <a:defRPr>
                <a:solidFill>
                  <a:schemeClr val="accent2"/>
                </a:solidFill>
              </a:defRPr>
            </a:lvl1pPr>
            <a:lvl2pPr marL="254000" indent="-254000">
              <a:buClr>
                <a:schemeClr val="accent2"/>
              </a:buClr>
              <a:tabLst/>
              <a:defRPr/>
            </a:lvl2pPr>
            <a:lvl3pPr marL="517525" indent="-247650">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5E51252B-13F6-794A-965F-036B1A10C576}"/>
              </a:ext>
            </a:extLst>
          </p:cNvPr>
          <p:cNvSpPr>
            <a:spLocks noGrp="1"/>
          </p:cNvSpPr>
          <p:nvPr>
            <p:ph type="body" sz="quarter" idx="11" hasCustomPrompt="1"/>
          </p:nvPr>
        </p:nvSpPr>
        <p:spPr>
          <a:xfrm>
            <a:off x="6300486" y="1335950"/>
            <a:ext cx="5429960" cy="4035425"/>
          </a:xfrm>
        </p:spPr>
        <p:txBody>
          <a:bodyPr/>
          <a:lstStyle>
            <a:lvl1pPr marL="0" indent="0">
              <a:buNone/>
              <a:defRPr>
                <a:solidFill>
                  <a:schemeClr val="accent2"/>
                </a:solidFill>
              </a:defRPr>
            </a:lvl1pPr>
            <a:lvl2pPr marL="254000" indent="-254000">
              <a:buClr>
                <a:schemeClr val="accent2"/>
              </a:buClr>
              <a:tabLst/>
              <a:defRPr/>
            </a:lvl2pPr>
            <a:lvl3pPr marL="517525" indent="-247650">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13" name="Slide Number Placeholder 5">
            <a:extLst>
              <a:ext uri="{FF2B5EF4-FFF2-40B4-BE49-F238E27FC236}">
                <a16:creationId xmlns:a16="http://schemas.microsoft.com/office/drawing/2014/main" id="{BE519122-49FD-6A47-AAAF-F9B37E01B418}"/>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8" name="Picture 7">
            <a:extLst>
              <a:ext uri="{FF2B5EF4-FFF2-40B4-BE49-F238E27FC236}">
                <a16:creationId xmlns:a16="http://schemas.microsoft.com/office/drawing/2014/main" id="{686EACBD-03FE-FE47-AD70-8E45EBE2AF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244418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3 column">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97AEF6A1-B88C-5243-8884-D7C1A06BAC0F}"/>
              </a:ext>
            </a:extLst>
          </p:cNvPr>
          <p:cNvSpPr>
            <a:spLocks noGrp="1"/>
          </p:cNvSpPr>
          <p:nvPr>
            <p:ph type="body" sz="quarter" idx="10" hasCustomPrompt="1"/>
          </p:nvPr>
        </p:nvSpPr>
        <p:spPr>
          <a:xfrm>
            <a:off x="635001" y="1449961"/>
            <a:ext cx="3371448" cy="4035425"/>
          </a:xfrm>
        </p:spPr>
        <p:txBody>
          <a:bodyPr/>
          <a:lstStyle>
            <a:lvl1pPr marL="0" indent="0">
              <a:buNone/>
              <a:defRPr>
                <a:solidFill>
                  <a:schemeClr val="accent2"/>
                </a:solidFill>
              </a:defRPr>
            </a:lvl1pPr>
            <a:lvl2pPr marL="254000" indent="-254000">
              <a:buClr>
                <a:schemeClr val="accent2"/>
              </a:buClr>
              <a:tabLst/>
              <a:defRPr/>
            </a:lvl2pPr>
            <a:lvl3pPr marL="571500" indent="-317500">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CF50700E-1FCC-4D4A-A1A9-85F24CFFA1E4}"/>
              </a:ext>
            </a:extLst>
          </p:cNvPr>
          <p:cNvSpPr>
            <a:spLocks noGrp="1"/>
          </p:cNvSpPr>
          <p:nvPr>
            <p:ph type="body" sz="quarter" idx="11" hasCustomPrompt="1"/>
          </p:nvPr>
        </p:nvSpPr>
        <p:spPr>
          <a:xfrm>
            <a:off x="4410277" y="1449961"/>
            <a:ext cx="3371448" cy="4035425"/>
          </a:xfrm>
        </p:spPr>
        <p:txBody>
          <a:bodyPr/>
          <a:lstStyle>
            <a:lvl1pPr marL="0" indent="0">
              <a:buNone/>
              <a:defRPr>
                <a:solidFill>
                  <a:schemeClr val="accent2"/>
                </a:solidFill>
              </a:defRPr>
            </a:lvl1pPr>
            <a:lvl2pPr marL="247650" indent="-247650">
              <a:buClr>
                <a:schemeClr val="accent2"/>
              </a:buClr>
              <a:tabLst/>
              <a:defRPr/>
            </a:lvl2pPr>
            <a:lvl3pPr marL="517525" indent="-231775">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14FDAAE-53F5-974E-B3B6-77EE9D70FDD7}"/>
              </a:ext>
            </a:extLst>
          </p:cNvPr>
          <p:cNvSpPr>
            <a:spLocks noGrp="1"/>
          </p:cNvSpPr>
          <p:nvPr>
            <p:ph type="body" sz="quarter" idx="12" hasCustomPrompt="1"/>
          </p:nvPr>
        </p:nvSpPr>
        <p:spPr>
          <a:xfrm>
            <a:off x="8185553" y="1449961"/>
            <a:ext cx="3371448" cy="4035425"/>
          </a:xfrm>
        </p:spPr>
        <p:txBody>
          <a:bodyPr/>
          <a:lstStyle>
            <a:lvl1pPr marL="0" indent="0">
              <a:buNone/>
              <a:defRPr>
                <a:solidFill>
                  <a:schemeClr val="accent2"/>
                </a:solidFill>
              </a:defRPr>
            </a:lvl1pPr>
            <a:lvl2pPr marL="247650" indent="-247650">
              <a:buClr>
                <a:schemeClr val="accent2"/>
              </a:buClr>
              <a:tabLst/>
              <a:defRPr/>
            </a:lvl2pPr>
            <a:lvl3pPr marL="517525" indent="-231775">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12" name="Title Placeholder 1">
            <a:extLst>
              <a:ext uri="{FF2B5EF4-FFF2-40B4-BE49-F238E27FC236}">
                <a16:creationId xmlns:a16="http://schemas.microsoft.com/office/drawing/2014/main" id="{7DD3538D-5AF0-9142-ABCC-6D94CE2FD52F}"/>
              </a:ext>
            </a:extLst>
          </p:cNvPr>
          <p:cNvSpPr>
            <a:spLocks noGrp="1"/>
          </p:cNvSpPr>
          <p:nvPr>
            <p:ph type="title"/>
          </p:nvPr>
        </p:nvSpPr>
        <p:spPr>
          <a:xfrm>
            <a:off x="243113" y="189130"/>
            <a:ext cx="11726474" cy="460375"/>
          </a:xfrm>
          <a:prstGeom prst="rect">
            <a:avLst/>
          </a:prstGeom>
        </p:spPr>
        <p:txBody>
          <a:bodyPr vert="horz" lIns="0" tIns="0" rIns="0" bIns="0" rtlCol="0" anchor="b">
            <a:normAutofit/>
          </a:bodyPr>
          <a:lstStyle/>
          <a:p>
            <a:r>
              <a:rPr lang="en-US"/>
              <a:t>Click to edit Master title style</a:t>
            </a:r>
          </a:p>
        </p:txBody>
      </p:sp>
      <p:sp>
        <p:nvSpPr>
          <p:cNvPr id="15" name="Slide Number Placeholder 5">
            <a:extLst>
              <a:ext uri="{FF2B5EF4-FFF2-40B4-BE49-F238E27FC236}">
                <a16:creationId xmlns:a16="http://schemas.microsoft.com/office/drawing/2014/main" id="{6C64D9FE-D9FB-CF4E-8A5F-9FAC89F8CCBD}"/>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13" name="Picture 12">
            <a:extLst>
              <a:ext uri="{FF2B5EF4-FFF2-40B4-BE49-F238E27FC236}">
                <a16:creationId xmlns:a16="http://schemas.microsoft.com/office/drawing/2014/main" id="{4FB17537-85D4-5648-9660-CB5B75D227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5973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s with graphics">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97AEF6A1-B88C-5243-8884-D7C1A06BAC0F}"/>
              </a:ext>
            </a:extLst>
          </p:cNvPr>
          <p:cNvSpPr>
            <a:spLocks noGrp="1"/>
          </p:cNvSpPr>
          <p:nvPr>
            <p:ph type="body" sz="quarter" idx="10" hasCustomPrompt="1"/>
          </p:nvPr>
        </p:nvSpPr>
        <p:spPr>
          <a:xfrm>
            <a:off x="1625002" y="3244372"/>
            <a:ext cx="2472438" cy="2529812"/>
          </a:xfrm>
        </p:spPr>
        <p:txBody>
          <a:bodyPr/>
          <a:lstStyle>
            <a:lvl1pPr marL="0" indent="0">
              <a:buNone/>
              <a:defRPr>
                <a:solidFill>
                  <a:schemeClr val="accent2"/>
                </a:solidFill>
              </a:defRPr>
            </a:lvl1pPr>
            <a:lvl2pPr marL="247650" indent="-247650">
              <a:buClr>
                <a:schemeClr val="accent2"/>
              </a:buClr>
              <a:tabLst/>
              <a:defRPr/>
            </a:lvl2pPr>
            <a:lvl3pPr marL="517525" indent="-239713">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3" name="Picture Placeholder 2">
            <a:extLst>
              <a:ext uri="{FF2B5EF4-FFF2-40B4-BE49-F238E27FC236}">
                <a16:creationId xmlns:a16="http://schemas.microsoft.com/office/drawing/2014/main" id="{0D2C5406-3453-8B48-B962-270DF5F8050F}"/>
              </a:ext>
            </a:extLst>
          </p:cNvPr>
          <p:cNvSpPr>
            <a:spLocks noGrp="1"/>
          </p:cNvSpPr>
          <p:nvPr>
            <p:ph type="pic" sz="quarter" idx="13" hasCustomPrompt="1"/>
          </p:nvPr>
        </p:nvSpPr>
        <p:spPr>
          <a:xfrm>
            <a:off x="1960668" y="1294782"/>
            <a:ext cx="1627632" cy="1627632"/>
          </a:xfrm>
        </p:spPr>
        <p:txBody>
          <a:bodyPr/>
          <a:lstStyle/>
          <a:p>
            <a:r>
              <a:rPr lang="en-US"/>
              <a:t>Icon</a:t>
            </a:r>
          </a:p>
        </p:txBody>
      </p:sp>
      <p:sp>
        <p:nvSpPr>
          <p:cNvPr id="24" name="Title Placeholder 1">
            <a:extLst>
              <a:ext uri="{FF2B5EF4-FFF2-40B4-BE49-F238E27FC236}">
                <a16:creationId xmlns:a16="http://schemas.microsoft.com/office/drawing/2014/main" id="{3719A49E-0994-094C-8057-5888CA795A7E}"/>
              </a:ext>
            </a:extLst>
          </p:cNvPr>
          <p:cNvSpPr>
            <a:spLocks noGrp="1"/>
          </p:cNvSpPr>
          <p:nvPr>
            <p:ph type="title"/>
          </p:nvPr>
        </p:nvSpPr>
        <p:spPr>
          <a:xfrm>
            <a:off x="228600" y="189129"/>
            <a:ext cx="11749696" cy="460375"/>
          </a:xfrm>
          <a:prstGeom prst="rect">
            <a:avLst/>
          </a:prstGeom>
        </p:spPr>
        <p:txBody>
          <a:bodyPr vert="horz" lIns="0" tIns="0" rIns="0" bIns="0" rtlCol="0" anchor="b">
            <a:normAutofit/>
          </a:bodyPr>
          <a:lstStyle/>
          <a:p>
            <a:r>
              <a:rPr lang="en-US"/>
              <a:t>Click to edit Master title style</a:t>
            </a:r>
          </a:p>
        </p:txBody>
      </p:sp>
      <p:sp>
        <p:nvSpPr>
          <p:cNvPr id="11" name="Text Placeholder 12">
            <a:extLst>
              <a:ext uri="{FF2B5EF4-FFF2-40B4-BE49-F238E27FC236}">
                <a16:creationId xmlns:a16="http://schemas.microsoft.com/office/drawing/2014/main" id="{E303EC4E-EDF4-8843-89F9-F6EC14E0D270}"/>
              </a:ext>
            </a:extLst>
          </p:cNvPr>
          <p:cNvSpPr>
            <a:spLocks noGrp="1"/>
          </p:cNvSpPr>
          <p:nvPr>
            <p:ph type="body" sz="quarter" idx="14" hasCustomPrompt="1"/>
          </p:nvPr>
        </p:nvSpPr>
        <p:spPr>
          <a:xfrm>
            <a:off x="4821543" y="3244372"/>
            <a:ext cx="2472438" cy="2529812"/>
          </a:xfrm>
        </p:spPr>
        <p:txBody>
          <a:bodyPr/>
          <a:lstStyle>
            <a:lvl1pPr marL="0" indent="0">
              <a:buNone/>
              <a:defRPr>
                <a:solidFill>
                  <a:schemeClr val="accent2"/>
                </a:solidFill>
              </a:defRPr>
            </a:lvl1pPr>
            <a:lvl2pPr marL="254000" indent="-254000">
              <a:buClr>
                <a:schemeClr val="accent2"/>
              </a:buClr>
              <a:tabLst/>
              <a:defRPr/>
            </a:lvl2pPr>
            <a:lvl3pPr marL="463550" indent="-215900">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13" name="Text Placeholder 12">
            <a:extLst>
              <a:ext uri="{FF2B5EF4-FFF2-40B4-BE49-F238E27FC236}">
                <a16:creationId xmlns:a16="http://schemas.microsoft.com/office/drawing/2014/main" id="{6A49972F-E633-E646-AD7E-888618BEB16C}"/>
              </a:ext>
            </a:extLst>
          </p:cNvPr>
          <p:cNvSpPr>
            <a:spLocks noGrp="1"/>
          </p:cNvSpPr>
          <p:nvPr>
            <p:ph type="body" sz="quarter" idx="16" hasCustomPrompt="1"/>
          </p:nvPr>
        </p:nvSpPr>
        <p:spPr>
          <a:xfrm>
            <a:off x="8018084" y="3244372"/>
            <a:ext cx="2472438" cy="2529812"/>
          </a:xfrm>
        </p:spPr>
        <p:txBody>
          <a:bodyPr/>
          <a:lstStyle>
            <a:lvl1pPr marL="0" indent="0">
              <a:buNone/>
              <a:defRPr>
                <a:solidFill>
                  <a:schemeClr val="accent2"/>
                </a:solidFill>
              </a:defRPr>
            </a:lvl1pPr>
            <a:lvl2pPr marL="254000" indent="-254000">
              <a:buClr>
                <a:schemeClr val="accent2"/>
              </a:buClr>
              <a:tabLst/>
              <a:defRPr/>
            </a:lvl2pPr>
            <a:lvl3pPr marL="571500" indent="-285750">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16" name="Picture Placeholder 2">
            <a:extLst>
              <a:ext uri="{FF2B5EF4-FFF2-40B4-BE49-F238E27FC236}">
                <a16:creationId xmlns:a16="http://schemas.microsoft.com/office/drawing/2014/main" id="{A1684423-F084-EE48-B1A5-D8C054076722}"/>
              </a:ext>
            </a:extLst>
          </p:cNvPr>
          <p:cNvSpPr>
            <a:spLocks noGrp="1"/>
          </p:cNvSpPr>
          <p:nvPr>
            <p:ph type="pic" sz="quarter" idx="17" hasCustomPrompt="1"/>
          </p:nvPr>
        </p:nvSpPr>
        <p:spPr>
          <a:xfrm>
            <a:off x="5243946" y="1294782"/>
            <a:ext cx="1627632" cy="1627632"/>
          </a:xfrm>
        </p:spPr>
        <p:txBody>
          <a:bodyPr/>
          <a:lstStyle/>
          <a:p>
            <a:r>
              <a:rPr lang="en-US"/>
              <a:t>Icon</a:t>
            </a:r>
          </a:p>
        </p:txBody>
      </p:sp>
      <p:sp>
        <p:nvSpPr>
          <p:cNvPr id="17" name="Picture Placeholder 2">
            <a:extLst>
              <a:ext uri="{FF2B5EF4-FFF2-40B4-BE49-F238E27FC236}">
                <a16:creationId xmlns:a16="http://schemas.microsoft.com/office/drawing/2014/main" id="{5FCE6EA8-F0EC-D74D-A69D-2E2187E240F8}"/>
              </a:ext>
            </a:extLst>
          </p:cNvPr>
          <p:cNvSpPr>
            <a:spLocks noGrp="1"/>
          </p:cNvSpPr>
          <p:nvPr>
            <p:ph type="pic" sz="quarter" idx="18" hasCustomPrompt="1"/>
          </p:nvPr>
        </p:nvSpPr>
        <p:spPr>
          <a:xfrm>
            <a:off x="8440487" y="1294782"/>
            <a:ext cx="1627632" cy="1627632"/>
          </a:xfrm>
        </p:spPr>
        <p:txBody>
          <a:bodyPr/>
          <a:lstStyle/>
          <a:p>
            <a:r>
              <a:rPr lang="en-US"/>
              <a:t>Icon</a:t>
            </a:r>
          </a:p>
        </p:txBody>
      </p:sp>
      <p:sp>
        <p:nvSpPr>
          <p:cNvPr id="19" name="Slide Number Placeholder 5">
            <a:extLst>
              <a:ext uri="{FF2B5EF4-FFF2-40B4-BE49-F238E27FC236}">
                <a16:creationId xmlns:a16="http://schemas.microsoft.com/office/drawing/2014/main" id="{562A0A25-E4C7-0243-83A9-5E501380C9A6}"/>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12" name="Picture 11">
            <a:extLst>
              <a:ext uri="{FF2B5EF4-FFF2-40B4-BE49-F238E27FC236}">
                <a16:creationId xmlns:a16="http://schemas.microsoft.com/office/drawing/2014/main" id="{2E9E15E0-5110-394A-8BF7-DF3553C8CC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2215542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Chart">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742C5A7A-5447-344C-98F0-B70079FB5DCC}"/>
              </a:ext>
            </a:extLst>
          </p:cNvPr>
          <p:cNvSpPr>
            <a:spLocks noGrp="1"/>
          </p:cNvSpPr>
          <p:nvPr>
            <p:ph type="body" sz="quarter" idx="10" hasCustomPrompt="1"/>
          </p:nvPr>
        </p:nvSpPr>
        <p:spPr>
          <a:xfrm>
            <a:off x="469534" y="1352984"/>
            <a:ext cx="4816569" cy="4035425"/>
          </a:xfrm>
        </p:spPr>
        <p:txBody>
          <a:bodyPr/>
          <a:lstStyle>
            <a:lvl1pPr marL="0" indent="0">
              <a:buNone/>
              <a:defRPr>
                <a:solidFill>
                  <a:schemeClr val="accent2"/>
                </a:solidFill>
              </a:defRPr>
            </a:lvl1pPr>
            <a:lvl2pPr marL="247650" indent="-247650">
              <a:buClr>
                <a:schemeClr val="accent2"/>
              </a:buClr>
              <a:tabLst/>
              <a:defRPr/>
            </a:lvl2pPr>
            <a:lvl3pPr marL="517525" indent="-247650">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3" name="Chart Placeholder 2">
            <a:extLst>
              <a:ext uri="{FF2B5EF4-FFF2-40B4-BE49-F238E27FC236}">
                <a16:creationId xmlns:a16="http://schemas.microsoft.com/office/drawing/2014/main" id="{BE76CC84-AC63-E343-AA53-7ED92EA34AD6}"/>
              </a:ext>
            </a:extLst>
          </p:cNvPr>
          <p:cNvSpPr>
            <a:spLocks noGrp="1"/>
          </p:cNvSpPr>
          <p:nvPr>
            <p:ph type="chart" sz="quarter" idx="11"/>
          </p:nvPr>
        </p:nvSpPr>
        <p:spPr>
          <a:xfrm>
            <a:off x="5684838" y="1343459"/>
            <a:ext cx="5872162" cy="4022725"/>
          </a:xfrm>
        </p:spPr>
        <p:txBody>
          <a:bodyPr/>
          <a:lstStyle/>
          <a:p>
            <a:r>
              <a:rPr lang="en-US"/>
              <a:t>Click icon to add chart</a:t>
            </a:r>
          </a:p>
        </p:txBody>
      </p:sp>
      <p:sp>
        <p:nvSpPr>
          <p:cNvPr id="10" name="Title Placeholder 1">
            <a:extLst>
              <a:ext uri="{FF2B5EF4-FFF2-40B4-BE49-F238E27FC236}">
                <a16:creationId xmlns:a16="http://schemas.microsoft.com/office/drawing/2014/main" id="{E7ADB2D4-6B26-A447-8455-1501803FBB35}"/>
              </a:ext>
            </a:extLst>
          </p:cNvPr>
          <p:cNvSpPr>
            <a:spLocks noGrp="1"/>
          </p:cNvSpPr>
          <p:nvPr>
            <p:ph type="title"/>
          </p:nvPr>
        </p:nvSpPr>
        <p:spPr>
          <a:xfrm>
            <a:off x="228600" y="189130"/>
            <a:ext cx="11749696" cy="460375"/>
          </a:xfrm>
          <a:prstGeom prst="rect">
            <a:avLst/>
          </a:prstGeom>
        </p:spPr>
        <p:txBody>
          <a:bodyPr vert="horz" lIns="0" tIns="0" rIns="0" bIns="0" rtlCol="0" anchor="b">
            <a:normAutofit/>
          </a:bodyPr>
          <a:lstStyle/>
          <a:p>
            <a:r>
              <a:rPr lang="en-US"/>
              <a:t>Click to edit Master title style</a:t>
            </a:r>
          </a:p>
        </p:txBody>
      </p:sp>
      <p:sp>
        <p:nvSpPr>
          <p:cNvPr id="12" name="Slide Number Placeholder 5">
            <a:extLst>
              <a:ext uri="{FF2B5EF4-FFF2-40B4-BE49-F238E27FC236}">
                <a16:creationId xmlns:a16="http://schemas.microsoft.com/office/drawing/2014/main" id="{6663D996-9B26-524E-9CEE-5AFF0481F61D}"/>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7" name="Picture 6">
            <a:extLst>
              <a:ext uri="{FF2B5EF4-FFF2-40B4-BE49-F238E27FC236}">
                <a16:creationId xmlns:a16="http://schemas.microsoft.com/office/drawing/2014/main" id="{0E1E0031-537E-4B4D-A76E-69A296A99D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631460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graphic/smaller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E4706-FCDB-2A45-8BB2-3E4A41C818C3}"/>
              </a:ext>
            </a:extLst>
          </p:cNvPr>
          <p:cNvSpPr>
            <a:spLocks noGrp="1"/>
          </p:cNvSpPr>
          <p:nvPr>
            <p:ph type="title"/>
          </p:nvPr>
        </p:nvSpPr>
        <p:spPr>
          <a:xfrm>
            <a:off x="228600" y="189125"/>
            <a:ext cx="11749696" cy="46037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10402F3-F066-964B-9737-1FD33F983763}"/>
              </a:ext>
            </a:extLst>
          </p:cNvPr>
          <p:cNvSpPr>
            <a:spLocks noGrp="1"/>
          </p:cNvSpPr>
          <p:nvPr>
            <p:ph type="sldNum" sz="quarter" idx="10"/>
          </p:nvPr>
        </p:nvSpPr>
        <p:spPr/>
        <p:txBody>
          <a:bodyPr/>
          <a:lstStyle>
            <a:lvl1pPr>
              <a:defRPr sz="900"/>
            </a:lvl1pPr>
          </a:lstStyle>
          <a:p>
            <a:fld id="{CA93F7F0-4438-4A90-AB24-A1145129226D}" type="slidenum">
              <a:rPr lang="en-US" smtClean="0"/>
              <a:pPr/>
              <a:t>‹#›</a:t>
            </a:fld>
            <a:endParaRPr lang="en-US"/>
          </a:p>
        </p:txBody>
      </p:sp>
      <p:sp>
        <p:nvSpPr>
          <p:cNvPr id="5" name="Text Placeholder 12">
            <a:extLst>
              <a:ext uri="{FF2B5EF4-FFF2-40B4-BE49-F238E27FC236}">
                <a16:creationId xmlns:a16="http://schemas.microsoft.com/office/drawing/2014/main" id="{0A6A53A6-C362-324D-B8B4-E1EF6BAA7B20}"/>
              </a:ext>
            </a:extLst>
          </p:cNvPr>
          <p:cNvSpPr>
            <a:spLocks noGrp="1"/>
          </p:cNvSpPr>
          <p:nvPr>
            <p:ph type="body" sz="quarter" idx="11" hasCustomPrompt="1"/>
          </p:nvPr>
        </p:nvSpPr>
        <p:spPr>
          <a:xfrm>
            <a:off x="470263" y="1347833"/>
            <a:ext cx="4818888" cy="4035425"/>
          </a:xfrm>
        </p:spPr>
        <p:txBody>
          <a:bodyPr/>
          <a:lstStyle>
            <a:lvl1pPr marL="0" indent="0">
              <a:buNone/>
              <a:defRPr>
                <a:solidFill>
                  <a:schemeClr val="accent2"/>
                </a:solidFill>
              </a:defRPr>
            </a:lvl1pPr>
            <a:lvl2pPr marL="247650" indent="-247650">
              <a:buClr>
                <a:schemeClr val="accent2"/>
              </a:buClr>
              <a:tabLst/>
              <a:defRPr/>
            </a:lvl2pPr>
            <a:lvl3pPr marL="517525" indent="-269875">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8" name="Picture Placeholder 7">
            <a:extLst>
              <a:ext uri="{FF2B5EF4-FFF2-40B4-BE49-F238E27FC236}">
                <a16:creationId xmlns:a16="http://schemas.microsoft.com/office/drawing/2014/main" id="{AA404EE6-845C-A84B-B40D-CCB4111B2203}"/>
              </a:ext>
            </a:extLst>
          </p:cNvPr>
          <p:cNvSpPr>
            <a:spLocks noGrp="1"/>
          </p:cNvSpPr>
          <p:nvPr>
            <p:ph type="pic" sz="quarter" idx="13"/>
          </p:nvPr>
        </p:nvSpPr>
        <p:spPr>
          <a:xfrm>
            <a:off x="5672138" y="1356056"/>
            <a:ext cx="5884862" cy="4035425"/>
          </a:xfrm>
        </p:spPr>
        <p:txBody>
          <a:bodyPr/>
          <a:lstStyle/>
          <a:p>
            <a:r>
              <a:rPr lang="en-US"/>
              <a:t>Click icon to add picture</a:t>
            </a:r>
          </a:p>
        </p:txBody>
      </p:sp>
      <p:pic>
        <p:nvPicPr>
          <p:cNvPr id="7" name="Picture 6">
            <a:extLst>
              <a:ext uri="{FF2B5EF4-FFF2-40B4-BE49-F238E27FC236}">
                <a16:creationId xmlns:a16="http://schemas.microsoft.com/office/drawing/2014/main" id="{ECF0D740-0D78-E043-BD5F-D40AAEEA39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3652153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 with Images">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97AEF6A1-B88C-5243-8884-D7C1A06BAC0F}"/>
              </a:ext>
            </a:extLst>
          </p:cNvPr>
          <p:cNvSpPr>
            <a:spLocks noGrp="1"/>
          </p:cNvSpPr>
          <p:nvPr>
            <p:ph type="body" sz="quarter" idx="10" hasCustomPrompt="1"/>
          </p:nvPr>
        </p:nvSpPr>
        <p:spPr>
          <a:xfrm>
            <a:off x="322162" y="4401492"/>
            <a:ext cx="3371448" cy="1777056"/>
          </a:xfrm>
        </p:spPr>
        <p:txBody>
          <a:bodyPr/>
          <a:lstStyle>
            <a:lvl1pPr marL="0" indent="0">
              <a:buNone/>
              <a:defRPr>
                <a:solidFill>
                  <a:schemeClr val="accent2"/>
                </a:solidFill>
              </a:defRPr>
            </a:lvl1pPr>
            <a:lvl2pPr marL="254000" indent="-254000">
              <a:buClr>
                <a:schemeClr val="accent2"/>
              </a:buClr>
              <a:tabLst/>
              <a:defRPr/>
            </a:lvl2pPr>
            <a:lvl3pPr marL="517525" indent="-239713">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3" name="Picture Placeholder 2">
            <a:extLst>
              <a:ext uri="{FF2B5EF4-FFF2-40B4-BE49-F238E27FC236}">
                <a16:creationId xmlns:a16="http://schemas.microsoft.com/office/drawing/2014/main" id="{0D2C5406-3453-8B48-B962-270DF5F8050F}"/>
              </a:ext>
            </a:extLst>
          </p:cNvPr>
          <p:cNvSpPr>
            <a:spLocks noGrp="1"/>
          </p:cNvSpPr>
          <p:nvPr>
            <p:ph type="pic" sz="quarter" idx="13"/>
          </p:nvPr>
        </p:nvSpPr>
        <p:spPr>
          <a:xfrm>
            <a:off x="0" y="1212647"/>
            <a:ext cx="4016415" cy="2940733"/>
          </a:xfrm>
        </p:spPr>
        <p:txBody>
          <a:bodyPr/>
          <a:lstStyle/>
          <a:p>
            <a:r>
              <a:rPr lang="en-US"/>
              <a:t>Click icon to add picture</a:t>
            </a:r>
          </a:p>
        </p:txBody>
      </p:sp>
      <p:sp>
        <p:nvSpPr>
          <p:cNvPr id="20" name="Picture Placeholder 2">
            <a:extLst>
              <a:ext uri="{FF2B5EF4-FFF2-40B4-BE49-F238E27FC236}">
                <a16:creationId xmlns:a16="http://schemas.microsoft.com/office/drawing/2014/main" id="{67B475AA-D01C-1446-99CE-279747809E87}"/>
              </a:ext>
            </a:extLst>
          </p:cNvPr>
          <p:cNvSpPr>
            <a:spLocks noGrp="1"/>
          </p:cNvSpPr>
          <p:nvPr>
            <p:ph type="pic" sz="quarter" idx="14"/>
          </p:nvPr>
        </p:nvSpPr>
        <p:spPr>
          <a:xfrm>
            <a:off x="4074290" y="1212646"/>
            <a:ext cx="4016415" cy="2940733"/>
          </a:xfrm>
        </p:spPr>
        <p:txBody>
          <a:bodyPr/>
          <a:lstStyle/>
          <a:p>
            <a:r>
              <a:rPr lang="en-US"/>
              <a:t>Click icon to add picture</a:t>
            </a:r>
          </a:p>
        </p:txBody>
      </p:sp>
      <p:sp>
        <p:nvSpPr>
          <p:cNvPr id="21" name="Picture Placeholder 2">
            <a:extLst>
              <a:ext uri="{FF2B5EF4-FFF2-40B4-BE49-F238E27FC236}">
                <a16:creationId xmlns:a16="http://schemas.microsoft.com/office/drawing/2014/main" id="{E5761654-9DD0-6F42-BD28-3F23C6688415}"/>
              </a:ext>
            </a:extLst>
          </p:cNvPr>
          <p:cNvSpPr>
            <a:spLocks noGrp="1"/>
          </p:cNvSpPr>
          <p:nvPr>
            <p:ph type="pic" sz="quarter" idx="15"/>
          </p:nvPr>
        </p:nvSpPr>
        <p:spPr>
          <a:xfrm>
            <a:off x="8160155" y="1195687"/>
            <a:ext cx="4016415" cy="2940733"/>
          </a:xfrm>
        </p:spPr>
        <p:txBody>
          <a:bodyPr/>
          <a:lstStyle/>
          <a:p>
            <a:r>
              <a:rPr lang="en-US"/>
              <a:t>Click icon to add picture</a:t>
            </a:r>
          </a:p>
        </p:txBody>
      </p:sp>
      <p:sp>
        <p:nvSpPr>
          <p:cNvPr id="22" name="Text Placeholder 12">
            <a:extLst>
              <a:ext uri="{FF2B5EF4-FFF2-40B4-BE49-F238E27FC236}">
                <a16:creationId xmlns:a16="http://schemas.microsoft.com/office/drawing/2014/main" id="{0CADD8CA-6108-3A4E-ACAD-28611353FB57}"/>
              </a:ext>
            </a:extLst>
          </p:cNvPr>
          <p:cNvSpPr>
            <a:spLocks noGrp="1"/>
          </p:cNvSpPr>
          <p:nvPr>
            <p:ph type="body" sz="quarter" idx="16" hasCustomPrompt="1"/>
          </p:nvPr>
        </p:nvSpPr>
        <p:spPr>
          <a:xfrm>
            <a:off x="4408348" y="4401492"/>
            <a:ext cx="3371448" cy="1777056"/>
          </a:xfrm>
        </p:spPr>
        <p:txBody>
          <a:bodyPr/>
          <a:lstStyle>
            <a:lvl1pPr marL="0" indent="0">
              <a:buNone/>
              <a:defRPr>
                <a:solidFill>
                  <a:schemeClr val="accent2"/>
                </a:solidFill>
              </a:defRPr>
            </a:lvl1pPr>
            <a:lvl2pPr marL="247650" indent="-247650">
              <a:buClr>
                <a:schemeClr val="accent2"/>
              </a:buClr>
              <a:tabLst/>
              <a:defRPr/>
            </a:lvl2pPr>
            <a:lvl3pPr marL="517525" indent="-247650">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8B70FE4-24A5-CE45-9053-B413DB7440F3}"/>
              </a:ext>
            </a:extLst>
          </p:cNvPr>
          <p:cNvSpPr>
            <a:spLocks noGrp="1"/>
          </p:cNvSpPr>
          <p:nvPr>
            <p:ph type="body" sz="quarter" idx="17" hasCustomPrompt="1"/>
          </p:nvPr>
        </p:nvSpPr>
        <p:spPr>
          <a:xfrm>
            <a:off x="8454346" y="4401492"/>
            <a:ext cx="3371448" cy="1777056"/>
          </a:xfrm>
        </p:spPr>
        <p:txBody>
          <a:bodyPr/>
          <a:lstStyle>
            <a:lvl1pPr marL="0" indent="0">
              <a:buNone/>
              <a:defRPr>
                <a:solidFill>
                  <a:schemeClr val="accent2"/>
                </a:solidFill>
              </a:defRPr>
            </a:lvl1pPr>
            <a:lvl2pPr marL="247650" indent="-247650">
              <a:buClr>
                <a:schemeClr val="accent2"/>
              </a:buClr>
              <a:tabLst/>
              <a:defRPr/>
            </a:lvl2pPr>
            <a:lvl3pPr marL="463550" indent="-223838">
              <a:buClr>
                <a:schemeClr val="accent2"/>
              </a:buClr>
              <a:buFont typeface="Courier New" panose="02070309020205020404" pitchFamily="49" charset="0"/>
              <a:buChar char="o"/>
              <a:tabLst/>
              <a:defRPr/>
            </a:lvl3pPr>
          </a:lstStyle>
          <a:p>
            <a:pPr lvl="0"/>
            <a:r>
              <a:rPr lang="en-US"/>
              <a:t>Header</a:t>
            </a:r>
          </a:p>
          <a:p>
            <a:pPr lvl="1"/>
            <a:r>
              <a:rPr lang="en-US"/>
              <a:t>Second level</a:t>
            </a:r>
          </a:p>
          <a:p>
            <a:pPr lvl="2"/>
            <a:r>
              <a:rPr lang="en-US"/>
              <a:t>Third level</a:t>
            </a:r>
          </a:p>
        </p:txBody>
      </p:sp>
      <p:sp>
        <p:nvSpPr>
          <p:cNvPr id="24" name="Title Placeholder 1">
            <a:extLst>
              <a:ext uri="{FF2B5EF4-FFF2-40B4-BE49-F238E27FC236}">
                <a16:creationId xmlns:a16="http://schemas.microsoft.com/office/drawing/2014/main" id="{3719A49E-0994-094C-8057-5888CA795A7E}"/>
              </a:ext>
            </a:extLst>
          </p:cNvPr>
          <p:cNvSpPr>
            <a:spLocks noGrp="1"/>
          </p:cNvSpPr>
          <p:nvPr>
            <p:ph type="title"/>
          </p:nvPr>
        </p:nvSpPr>
        <p:spPr>
          <a:xfrm>
            <a:off x="228600" y="189131"/>
            <a:ext cx="11749696" cy="460375"/>
          </a:xfrm>
          <a:prstGeom prst="rect">
            <a:avLst/>
          </a:prstGeom>
        </p:spPr>
        <p:txBody>
          <a:bodyPr vert="horz" lIns="0" tIns="0" rIns="0" bIns="0" rtlCol="0" anchor="b">
            <a:normAutofit/>
          </a:bodyPr>
          <a:lstStyle/>
          <a:p>
            <a:r>
              <a:rPr lang="en-US"/>
              <a:t>Click to edit Master title style</a:t>
            </a:r>
          </a:p>
        </p:txBody>
      </p:sp>
      <p:sp>
        <p:nvSpPr>
          <p:cNvPr id="10" name="Rectangle 9">
            <a:extLst>
              <a:ext uri="{FF2B5EF4-FFF2-40B4-BE49-F238E27FC236}">
                <a16:creationId xmlns:a16="http://schemas.microsoft.com/office/drawing/2014/main" id="{95CE5419-11F7-944A-AD1E-3310613ADDCF}"/>
              </a:ext>
            </a:extLst>
          </p:cNvPr>
          <p:cNvSpPr/>
          <p:nvPr userDrawn="1"/>
        </p:nvSpPr>
        <p:spPr>
          <a:xfrm>
            <a:off x="0" y="977588"/>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0D7C8A74-D29E-7240-8FE7-E797AEC7F33C}"/>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12" name="Picture 11">
            <a:extLst>
              <a:ext uri="{FF2B5EF4-FFF2-40B4-BE49-F238E27FC236}">
                <a16:creationId xmlns:a16="http://schemas.microsoft.com/office/drawing/2014/main" id="{9A708D75-C684-404C-B96C-56A11C6159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2838051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with diagram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E7D15D-25D5-2244-83FF-DA1B2BD37C58}"/>
              </a:ext>
            </a:extLst>
          </p:cNvPr>
          <p:cNvSpPr>
            <a:spLocks noGrp="1"/>
          </p:cNvSpPr>
          <p:nvPr>
            <p:ph type="title"/>
          </p:nvPr>
        </p:nvSpPr>
        <p:spPr>
          <a:xfrm>
            <a:off x="228600" y="189130"/>
            <a:ext cx="11749696" cy="460375"/>
          </a:xfrm>
          <a:prstGeom prst="rect">
            <a:avLst/>
          </a:prstGeom>
        </p:spPr>
        <p:txBody>
          <a:bodyPr vert="horz" lIns="0" tIns="0" rIns="0" bIns="0" rtlCol="0" anchor="b">
            <a:normAutofit/>
          </a:bodyPr>
          <a:lstStyle/>
          <a:p>
            <a:r>
              <a:rPr lang="en-US"/>
              <a:t>Click to edit Master title style</a:t>
            </a:r>
          </a:p>
        </p:txBody>
      </p:sp>
      <p:sp>
        <p:nvSpPr>
          <p:cNvPr id="3" name="Picture Placeholder 2">
            <a:extLst>
              <a:ext uri="{FF2B5EF4-FFF2-40B4-BE49-F238E27FC236}">
                <a16:creationId xmlns:a16="http://schemas.microsoft.com/office/drawing/2014/main" id="{7B0F9C5A-488B-0B4D-B01A-630052B7C396}"/>
              </a:ext>
            </a:extLst>
          </p:cNvPr>
          <p:cNvSpPr>
            <a:spLocks noGrp="1"/>
          </p:cNvSpPr>
          <p:nvPr>
            <p:ph type="pic" sz="quarter" idx="10"/>
          </p:nvPr>
        </p:nvSpPr>
        <p:spPr>
          <a:xfrm>
            <a:off x="0" y="1107998"/>
            <a:ext cx="12192000" cy="4842814"/>
          </a:xfrm>
        </p:spPr>
        <p:txBody>
          <a:bodyPr/>
          <a:lstStyle/>
          <a:p>
            <a:r>
              <a:rPr lang="en-US"/>
              <a:t>Click icon to add picture</a:t>
            </a:r>
          </a:p>
        </p:txBody>
      </p:sp>
      <p:sp>
        <p:nvSpPr>
          <p:cNvPr id="5" name="Rectangle 4">
            <a:extLst>
              <a:ext uri="{FF2B5EF4-FFF2-40B4-BE49-F238E27FC236}">
                <a16:creationId xmlns:a16="http://schemas.microsoft.com/office/drawing/2014/main" id="{62F2863D-133A-1643-B2D9-849F5822EEC1}"/>
              </a:ext>
            </a:extLst>
          </p:cNvPr>
          <p:cNvSpPr/>
          <p:nvPr userDrawn="1"/>
        </p:nvSpPr>
        <p:spPr>
          <a:xfrm>
            <a:off x="0" y="991442"/>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6CEB88DB-ED9A-7545-9452-54F037FAB5CF}"/>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8" name="Picture 7">
            <a:extLst>
              <a:ext uri="{FF2B5EF4-FFF2-40B4-BE49-F238E27FC236}">
                <a16:creationId xmlns:a16="http://schemas.microsoft.com/office/drawing/2014/main" id="{7D7FD739-A910-624D-BF23-7906901D86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2999007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C9E953-D8C3-304F-8203-7B7B69EDFA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10" name="Rectangle 9">
            <a:extLst>
              <a:ext uri="{FF2B5EF4-FFF2-40B4-BE49-F238E27FC236}">
                <a16:creationId xmlns:a16="http://schemas.microsoft.com/office/drawing/2014/main" id="{7B817358-EE81-B348-AD2E-3A1BBA7D2713}"/>
              </a:ext>
            </a:extLst>
          </p:cNvPr>
          <p:cNvSpPr/>
          <p:nvPr userDrawn="1"/>
        </p:nvSpPr>
        <p:spPr>
          <a:xfrm>
            <a:off x="1" y="5337557"/>
            <a:ext cx="12192000" cy="1520448"/>
          </a:xfrm>
          <a:prstGeom prst="rect">
            <a:avLst/>
          </a:prstGeom>
          <a:gradFill>
            <a:gsLst>
              <a:gs pos="0">
                <a:schemeClr val="bg1">
                  <a:alpha val="0"/>
                </a:schemeClr>
              </a:gs>
              <a:gs pos="99000">
                <a:schemeClr val="bg1">
                  <a:alpha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2A33598-179B-EC41-B08B-035CE176B948}"/>
              </a:ext>
            </a:extLst>
          </p:cNvPr>
          <p:cNvSpPr txBox="1"/>
          <p:nvPr userDrawn="1"/>
        </p:nvSpPr>
        <p:spPr>
          <a:xfrm>
            <a:off x="635000" y="6388700"/>
            <a:ext cx="3175068" cy="138499"/>
          </a:xfrm>
          <a:prstGeom prst="rect">
            <a:avLst/>
          </a:prstGeom>
          <a:noFill/>
        </p:spPr>
        <p:txBody>
          <a:bodyPr wrap="square" lIns="0" tIns="0" rIns="0" bIns="0" rtlCol="0">
            <a:spAutoFit/>
          </a:bodyPr>
          <a:lstStyle/>
          <a:p>
            <a:pPr algn="l"/>
            <a:r>
              <a:rPr lang="en-US" sz="900" kern="600" spc="0">
                <a:solidFill>
                  <a:schemeClr val="accent6"/>
                </a:solidFill>
              </a:rPr>
              <a:t>© 2020 Mitel. Proprietary and Conﬁdential.</a:t>
            </a:r>
          </a:p>
        </p:txBody>
      </p:sp>
      <p:sp>
        <p:nvSpPr>
          <p:cNvPr id="17" name="Title Placeholder 1">
            <a:extLst>
              <a:ext uri="{FF2B5EF4-FFF2-40B4-BE49-F238E27FC236}">
                <a16:creationId xmlns:a16="http://schemas.microsoft.com/office/drawing/2014/main" id="{F40D4884-2199-A84D-BB3F-B852F4F3EF9B}"/>
              </a:ext>
            </a:extLst>
          </p:cNvPr>
          <p:cNvSpPr>
            <a:spLocks noGrp="1"/>
          </p:cNvSpPr>
          <p:nvPr>
            <p:ph type="title" hasCustomPrompt="1"/>
          </p:nvPr>
        </p:nvSpPr>
        <p:spPr>
          <a:xfrm>
            <a:off x="635000" y="1239940"/>
            <a:ext cx="4830765" cy="2742612"/>
          </a:xfrm>
          <a:prstGeom prst="rect">
            <a:avLst/>
          </a:prstGeom>
        </p:spPr>
        <p:txBody>
          <a:bodyPr vert="horz" lIns="0" tIns="0" rIns="0" bIns="0" rtlCol="0" anchor="b">
            <a:noAutofit/>
          </a:bodyPr>
          <a:lstStyle>
            <a:lvl1pPr>
              <a:defRPr sz="4000" b="1" spc="100" baseline="0">
                <a:solidFill>
                  <a:schemeClr val="tx1"/>
                </a:solidFill>
              </a:defRPr>
            </a:lvl1pPr>
          </a:lstStyle>
          <a:p>
            <a:r>
              <a:rPr lang="en-US"/>
              <a:t>TITLE</a:t>
            </a:r>
          </a:p>
        </p:txBody>
      </p:sp>
      <p:cxnSp>
        <p:nvCxnSpPr>
          <p:cNvPr id="19" name="Straight Connector 18">
            <a:extLst>
              <a:ext uri="{FF2B5EF4-FFF2-40B4-BE49-F238E27FC236}">
                <a16:creationId xmlns:a16="http://schemas.microsoft.com/office/drawing/2014/main" id="{35A689C0-BE61-5B4E-9362-D58132495267}"/>
              </a:ext>
            </a:extLst>
          </p:cNvPr>
          <p:cNvCxnSpPr>
            <a:cxnSpLocks/>
          </p:cNvCxnSpPr>
          <p:nvPr userDrawn="1"/>
        </p:nvCxnSpPr>
        <p:spPr>
          <a:xfrm>
            <a:off x="635000" y="4040427"/>
            <a:ext cx="30066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8BFD915A-EB4F-594A-8C9D-A9BB3246B3C5}"/>
              </a:ext>
            </a:extLst>
          </p:cNvPr>
          <p:cNvSpPr>
            <a:spLocks noGrp="1"/>
          </p:cNvSpPr>
          <p:nvPr>
            <p:ph type="body" sz="quarter" idx="10" hasCustomPrompt="1"/>
          </p:nvPr>
        </p:nvSpPr>
        <p:spPr>
          <a:xfrm>
            <a:off x="635000" y="4290831"/>
            <a:ext cx="4830765" cy="684212"/>
          </a:xfrm>
        </p:spPr>
        <p:txBody>
          <a:bodyPr>
            <a:normAutofit/>
          </a:bodyPr>
          <a:lstStyle>
            <a:lvl1pPr marL="0" indent="0">
              <a:buNone/>
              <a:defRPr sz="3200" spc="100" baseline="0">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Placeholder 2">
            <a:extLst>
              <a:ext uri="{FF2B5EF4-FFF2-40B4-BE49-F238E27FC236}">
                <a16:creationId xmlns:a16="http://schemas.microsoft.com/office/drawing/2014/main" id="{065A9E93-9B26-9F4C-A70C-00BCF007DF30}"/>
              </a:ext>
            </a:extLst>
          </p:cNvPr>
          <p:cNvSpPr>
            <a:spLocks noGrp="1"/>
          </p:cNvSpPr>
          <p:nvPr>
            <p:ph type="body" sz="quarter" idx="11" hasCustomPrompt="1"/>
          </p:nvPr>
        </p:nvSpPr>
        <p:spPr>
          <a:xfrm>
            <a:off x="635000" y="5353050"/>
            <a:ext cx="4830763" cy="289467"/>
          </a:xfrm>
        </p:spPr>
        <p:txBody>
          <a:bodyPr>
            <a:normAutofit/>
          </a:bodyPr>
          <a:lstStyle>
            <a:lvl1pPr marL="0" indent="0">
              <a:buNone/>
              <a:defRPr sz="1800">
                <a:solidFill>
                  <a:schemeClr val="accent6"/>
                </a:solidFill>
              </a:defRPr>
            </a:lvl1pPr>
          </a:lstStyle>
          <a:p>
            <a:pPr lvl="0"/>
            <a:r>
              <a:rPr lang="en-US"/>
              <a:t>Presenter name, title</a:t>
            </a:r>
          </a:p>
        </p:txBody>
      </p:sp>
      <p:sp>
        <p:nvSpPr>
          <p:cNvPr id="11" name="Text Placeholder 2">
            <a:extLst>
              <a:ext uri="{FF2B5EF4-FFF2-40B4-BE49-F238E27FC236}">
                <a16:creationId xmlns:a16="http://schemas.microsoft.com/office/drawing/2014/main" id="{88EA19DB-F064-184B-B8B5-336F61FC5C9B}"/>
              </a:ext>
            </a:extLst>
          </p:cNvPr>
          <p:cNvSpPr>
            <a:spLocks noGrp="1"/>
          </p:cNvSpPr>
          <p:nvPr>
            <p:ph type="body" sz="quarter" idx="12" hasCustomPrompt="1"/>
          </p:nvPr>
        </p:nvSpPr>
        <p:spPr>
          <a:xfrm>
            <a:off x="635000" y="5721226"/>
            <a:ext cx="4830763" cy="289467"/>
          </a:xfrm>
        </p:spPr>
        <p:txBody>
          <a:bodyPr>
            <a:normAutofit/>
          </a:bodyPr>
          <a:lstStyle>
            <a:lvl1pPr marL="0" indent="0">
              <a:buNone/>
              <a:defRPr sz="1600">
                <a:solidFill>
                  <a:schemeClr val="accent6"/>
                </a:solidFill>
              </a:defRPr>
            </a:lvl1pPr>
          </a:lstStyle>
          <a:p>
            <a:pPr lvl="0"/>
            <a:r>
              <a:rPr lang="en-US"/>
              <a:t>Date</a:t>
            </a:r>
          </a:p>
        </p:txBody>
      </p:sp>
      <p:pic>
        <p:nvPicPr>
          <p:cNvPr id="13" name="Picture 12">
            <a:extLst>
              <a:ext uri="{FF2B5EF4-FFF2-40B4-BE49-F238E27FC236}">
                <a16:creationId xmlns:a16="http://schemas.microsoft.com/office/drawing/2014/main" id="{AD656EBA-30A8-9442-AAEB-3CD88A609D2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0353040" y="5876683"/>
            <a:ext cx="1412239" cy="701317"/>
          </a:xfrm>
          <a:prstGeom prst="rect">
            <a:avLst/>
          </a:prstGeom>
        </p:spPr>
      </p:pic>
    </p:spTree>
    <p:extLst>
      <p:ext uri="{BB962C8B-B14F-4D97-AF65-F5344CB8AC3E}">
        <p14:creationId xmlns:p14="http://schemas.microsoft.com/office/powerpoint/2010/main" val="1174877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with slide numb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07A79-C82C-F441-8945-199B2C03159D}"/>
              </a:ext>
            </a:extLst>
          </p:cNvPr>
          <p:cNvSpPr/>
          <p:nvPr userDrawn="1"/>
        </p:nvSpPr>
        <p:spPr>
          <a:xfrm>
            <a:off x="0" y="1129990"/>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4D8F3D39-8CD7-8A46-B780-27E9E4DD13A8}"/>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5" name="Picture 4">
            <a:extLst>
              <a:ext uri="{FF2B5EF4-FFF2-40B4-BE49-F238E27FC236}">
                <a16:creationId xmlns:a16="http://schemas.microsoft.com/office/drawing/2014/main" id="{1E60F999-8F20-F24D-B477-34CC469B34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3867726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E9B7BF-2285-0047-BDBE-D2DE0E802C5F}"/>
              </a:ext>
            </a:extLst>
          </p:cNvPr>
          <p:cNvSpPr/>
          <p:nvPr userDrawn="1"/>
        </p:nvSpPr>
        <p:spPr>
          <a:xfrm>
            <a:off x="0" y="1129990"/>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286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Remarks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07A79-C82C-F441-8945-199B2C03159D}"/>
              </a:ext>
            </a:extLst>
          </p:cNvPr>
          <p:cNvSpPr/>
          <p:nvPr userDrawn="1"/>
        </p:nvSpPr>
        <p:spPr>
          <a:xfrm>
            <a:off x="0" y="1129990"/>
            <a:ext cx="12192000" cy="8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8183CE2-4F78-244B-83B8-CF405BBDAD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4518884"/>
          </a:xfrm>
          <a:prstGeom prst="rect">
            <a:avLst/>
          </a:prstGeom>
        </p:spPr>
      </p:pic>
      <p:sp>
        <p:nvSpPr>
          <p:cNvPr id="5" name="Text Placeholder 7">
            <a:extLst>
              <a:ext uri="{FF2B5EF4-FFF2-40B4-BE49-F238E27FC236}">
                <a16:creationId xmlns:a16="http://schemas.microsoft.com/office/drawing/2014/main" id="{57344318-5253-FA4A-8D32-73CE2F4662A1}"/>
              </a:ext>
            </a:extLst>
          </p:cNvPr>
          <p:cNvSpPr>
            <a:spLocks noGrp="1"/>
          </p:cNvSpPr>
          <p:nvPr>
            <p:ph type="body" sz="quarter" idx="11"/>
          </p:nvPr>
        </p:nvSpPr>
        <p:spPr>
          <a:xfrm>
            <a:off x="304800" y="4891618"/>
            <a:ext cx="11415184" cy="806449"/>
          </a:xfrm>
        </p:spPr>
        <p:txBody>
          <a:bodyPr anchor="ctr">
            <a:normAutofit/>
          </a:bodyPr>
          <a:lstStyle>
            <a:lvl1pPr marL="0" indent="0" algn="ctr">
              <a:buNone/>
              <a:defRPr sz="2800">
                <a:solidFill>
                  <a:srgbClr val="00A1E0"/>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F40C558-6EEF-E046-930D-12BB293D19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05108" y="6409432"/>
            <a:ext cx="357199" cy="253101"/>
          </a:xfrm>
          <a:prstGeom prst="rect">
            <a:avLst/>
          </a:prstGeom>
        </p:spPr>
      </p:pic>
      <p:sp>
        <p:nvSpPr>
          <p:cNvPr id="9" name="Slide Number Placeholder 5">
            <a:extLst>
              <a:ext uri="{FF2B5EF4-FFF2-40B4-BE49-F238E27FC236}">
                <a16:creationId xmlns:a16="http://schemas.microsoft.com/office/drawing/2014/main" id="{D68897BA-B3F8-B547-97F4-E5EC6A916D2A}"/>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798062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Closing Slide">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55D3DD-D5CD-C24F-BF86-65567600F3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970" y="-32034"/>
            <a:ext cx="12301573" cy="6915617"/>
          </a:xfrm>
          <a:prstGeom prst="rect">
            <a:avLst/>
          </a:prstGeom>
        </p:spPr>
      </p:pic>
      <p:pic>
        <p:nvPicPr>
          <p:cNvPr id="4" name="Picture 3">
            <a:extLst>
              <a:ext uri="{FF2B5EF4-FFF2-40B4-BE49-F238E27FC236}">
                <a16:creationId xmlns:a16="http://schemas.microsoft.com/office/drawing/2014/main" id="{74DF2AFA-31D6-1941-B4F4-3645D2B4F30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750924" y="1632534"/>
            <a:ext cx="6690149" cy="3322319"/>
          </a:xfrm>
          <a:prstGeom prst="rect">
            <a:avLst/>
          </a:prstGeom>
        </p:spPr>
      </p:pic>
    </p:spTree>
    <p:extLst>
      <p:ext uri="{BB962C8B-B14F-4D97-AF65-F5344CB8AC3E}">
        <p14:creationId xmlns:p14="http://schemas.microsoft.com/office/powerpoint/2010/main" val="875617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ontent_1_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94FAF6B2-8A65-4A43-833A-A4BFE8254FB5}" type="slidenum">
              <a:rPr lang="en-US" smtClean="0"/>
              <a:pPr>
                <a:defRPr/>
              </a:pPr>
              <a:t>‹#›</a:t>
            </a:fld>
            <a:endParaRPr lang="en-US"/>
          </a:p>
        </p:txBody>
      </p:sp>
      <p:sp>
        <p:nvSpPr>
          <p:cNvPr id="4" name="Text Placeholder 2"/>
          <p:cNvSpPr>
            <a:spLocks noGrp="1"/>
          </p:cNvSpPr>
          <p:nvPr>
            <p:ph idx="1"/>
          </p:nvPr>
        </p:nvSpPr>
        <p:spPr bwMode="auto">
          <a:xfrm>
            <a:off x="329665" y="1318775"/>
            <a:ext cx="11538288" cy="433590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spcBef>
                <a:spcPts val="1800"/>
              </a:spcBef>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446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C9E953-D8C3-304F-8203-7B7B69EDFA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65625"/>
          </a:xfrm>
          <a:prstGeom prst="rect">
            <a:avLst/>
          </a:prstGeom>
        </p:spPr>
      </p:pic>
      <p:sp>
        <p:nvSpPr>
          <p:cNvPr id="2" name="Rectangle 1">
            <a:extLst>
              <a:ext uri="{FF2B5EF4-FFF2-40B4-BE49-F238E27FC236}">
                <a16:creationId xmlns:a16="http://schemas.microsoft.com/office/drawing/2014/main" id="{9E5B89F9-7BEE-894A-96F5-3743097D0625}"/>
              </a:ext>
            </a:extLst>
          </p:cNvPr>
          <p:cNvSpPr/>
          <p:nvPr userDrawn="1"/>
        </p:nvSpPr>
        <p:spPr>
          <a:xfrm>
            <a:off x="1" y="5063613"/>
            <a:ext cx="12192000" cy="1802012"/>
          </a:xfrm>
          <a:prstGeom prst="rect">
            <a:avLst/>
          </a:prstGeom>
          <a:gradFill>
            <a:gsLst>
              <a:gs pos="0">
                <a:schemeClr val="bg1">
                  <a:alpha val="0"/>
                </a:schemeClr>
              </a:gs>
              <a:gs pos="99000">
                <a:schemeClr val="bg1">
                  <a:alpha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2A33598-179B-EC41-B08B-035CE176B948}"/>
              </a:ext>
            </a:extLst>
          </p:cNvPr>
          <p:cNvSpPr txBox="1"/>
          <p:nvPr userDrawn="1"/>
        </p:nvSpPr>
        <p:spPr>
          <a:xfrm>
            <a:off x="635000" y="6388700"/>
            <a:ext cx="3175068" cy="138499"/>
          </a:xfrm>
          <a:prstGeom prst="rect">
            <a:avLst/>
          </a:prstGeom>
          <a:noFill/>
        </p:spPr>
        <p:txBody>
          <a:bodyPr wrap="square" lIns="0" tIns="0" rIns="0" bIns="0" rtlCol="0">
            <a:spAutoFit/>
          </a:bodyPr>
          <a:lstStyle/>
          <a:p>
            <a:pPr algn="l"/>
            <a:r>
              <a:rPr lang="en-US" sz="900" kern="600" spc="0">
                <a:solidFill>
                  <a:schemeClr val="accent6"/>
                </a:solidFill>
              </a:rPr>
              <a:t>© 2020 Mitel. Proprietary and Conﬁdential.</a:t>
            </a:r>
          </a:p>
        </p:txBody>
      </p:sp>
      <p:sp>
        <p:nvSpPr>
          <p:cNvPr id="17" name="Title Placeholder 1">
            <a:extLst>
              <a:ext uri="{FF2B5EF4-FFF2-40B4-BE49-F238E27FC236}">
                <a16:creationId xmlns:a16="http://schemas.microsoft.com/office/drawing/2014/main" id="{F40D4884-2199-A84D-BB3F-B852F4F3EF9B}"/>
              </a:ext>
            </a:extLst>
          </p:cNvPr>
          <p:cNvSpPr>
            <a:spLocks noGrp="1"/>
          </p:cNvSpPr>
          <p:nvPr>
            <p:ph type="title" hasCustomPrompt="1"/>
          </p:nvPr>
        </p:nvSpPr>
        <p:spPr>
          <a:xfrm>
            <a:off x="635000" y="1239940"/>
            <a:ext cx="4830765" cy="2742612"/>
          </a:xfrm>
          <a:prstGeom prst="rect">
            <a:avLst/>
          </a:prstGeom>
        </p:spPr>
        <p:txBody>
          <a:bodyPr vert="horz" lIns="0" tIns="0" rIns="0" bIns="0" rtlCol="0" anchor="b">
            <a:noAutofit/>
          </a:bodyPr>
          <a:lstStyle>
            <a:lvl1pPr>
              <a:defRPr sz="4000" b="1" spc="100" baseline="0">
                <a:solidFill>
                  <a:schemeClr val="tx1"/>
                </a:solidFill>
              </a:defRPr>
            </a:lvl1pPr>
          </a:lstStyle>
          <a:p>
            <a:r>
              <a:rPr lang="en-US"/>
              <a:t>TITLE</a:t>
            </a:r>
          </a:p>
        </p:txBody>
      </p:sp>
      <p:sp>
        <p:nvSpPr>
          <p:cNvPr id="22" name="Text Placeholder 21">
            <a:extLst>
              <a:ext uri="{FF2B5EF4-FFF2-40B4-BE49-F238E27FC236}">
                <a16:creationId xmlns:a16="http://schemas.microsoft.com/office/drawing/2014/main" id="{8BFD915A-EB4F-594A-8C9D-A9BB3246B3C5}"/>
              </a:ext>
            </a:extLst>
          </p:cNvPr>
          <p:cNvSpPr>
            <a:spLocks noGrp="1"/>
          </p:cNvSpPr>
          <p:nvPr>
            <p:ph type="body" sz="quarter" idx="10" hasCustomPrompt="1"/>
          </p:nvPr>
        </p:nvSpPr>
        <p:spPr>
          <a:xfrm>
            <a:off x="635000" y="4290831"/>
            <a:ext cx="4830765" cy="684212"/>
          </a:xfrm>
        </p:spPr>
        <p:txBody>
          <a:bodyPr>
            <a:normAutofit/>
          </a:bodyPr>
          <a:lstStyle>
            <a:lvl1pPr marL="0" indent="0">
              <a:buNone/>
              <a:defRPr sz="3200" spc="100" baseline="0">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Placeholder 2">
            <a:extLst>
              <a:ext uri="{FF2B5EF4-FFF2-40B4-BE49-F238E27FC236}">
                <a16:creationId xmlns:a16="http://schemas.microsoft.com/office/drawing/2014/main" id="{065A9E93-9B26-9F4C-A70C-00BCF007DF30}"/>
              </a:ext>
            </a:extLst>
          </p:cNvPr>
          <p:cNvSpPr>
            <a:spLocks noGrp="1"/>
          </p:cNvSpPr>
          <p:nvPr>
            <p:ph type="body" sz="quarter" idx="11" hasCustomPrompt="1"/>
          </p:nvPr>
        </p:nvSpPr>
        <p:spPr>
          <a:xfrm>
            <a:off x="635000" y="5353050"/>
            <a:ext cx="4830763" cy="289467"/>
          </a:xfrm>
        </p:spPr>
        <p:txBody>
          <a:bodyPr>
            <a:normAutofit/>
          </a:bodyPr>
          <a:lstStyle>
            <a:lvl1pPr marL="0" indent="0">
              <a:buNone/>
              <a:defRPr sz="1800">
                <a:solidFill>
                  <a:schemeClr val="accent6"/>
                </a:solidFill>
              </a:defRPr>
            </a:lvl1pPr>
          </a:lstStyle>
          <a:p>
            <a:pPr lvl="0"/>
            <a:r>
              <a:rPr lang="en-US"/>
              <a:t>Presenter name, title</a:t>
            </a:r>
          </a:p>
        </p:txBody>
      </p:sp>
      <p:sp>
        <p:nvSpPr>
          <p:cNvPr id="11" name="Text Placeholder 2">
            <a:extLst>
              <a:ext uri="{FF2B5EF4-FFF2-40B4-BE49-F238E27FC236}">
                <a16:creationId xmlns:a16="http://schemas.microsoft.com/office/drawing/2014/main" id="{88EA19DB-F064-184B-B8B5-336F61FC5C9B}"/>
              </a:ext>
            </a:extLst>
          </p:cNvPr>
          <p:cNvSpPr>
            <a:spLocks noGrp="1"/>
          </p:cNvSpPr>
          <p:nvPr>
            <p:ph type="body" sz="quarter" idx="12" hasCustomPrompt="1"/>
          </p:nvPr>
        </p:nvSpPr>
        <p:spPr>
          <a:xfrm>
            <a:off x="635000" y="5721226"/>
            <a:ext cx="4830763" cy="289467"/>
          </a:xfrm>
        </p:spPr>
        <p:txBody>
          <a:bodyPr>
            <a:normAutofit/>
          </a:bodyPr>
          <a:lstStyle>
            <a:lvl1pPr marL="0" indent="0">
              <a:buNone/>
              <a:defRPr sz="1600">
                <a:solidFill>
                  <a:schemeClr val="accent6"/>
                </a:solidFill>
              </a:defRPr>
            </a:lvl1pPr>
          </a:lstStyle>
          <a:p>
            <a:pPr lvl="0"/>
            <a:r>
              <a:rPr lang="en-US"/>
              <a:t>Date</a:t>
            </a:r>
          </a:p>
        </p:txBody>
      </p:sp>
      <p:cxnSp>
        <p:nvCxnSpPr>
          <p:cNvPr id="12" name="Straight Connector 11">
            <a:extLst>
              <a:ext uri="{FF2B5EF4-FFF2-40B4-BE49-F238E27FC236}">
                <a16:creationId xmlns:a16="http://schemas.microsoft.com/office/drawing/2014/main" id="{5FCD39AD-95E3-3B43-BEF3-4AE45EF19A9E}"/>
              </a:ext>
            </a:extLst>
          </p:cNvPr>
          <p:cNvCxnSpPr>
            <a:cxnSpLocks/>
          </p:cNvCxnSpPr>
          <p:nvPr userDrawn="1"/>
        </p:nvCxnSpPr>
        <p:spPr>
          <a:xfrm>
            <a:off x="635000" y="4040427"/>
            <a:ext cx="30066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A57DCCF-1EBC-4F44-92C5-8598FA60738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0353040" y="5876683"/>
            <a:ext cx="1412239" cy="701317"/>
          </a:xfrm>
          <a:prstGeom prst="rect">
            <a:avLst/>
          </a:prstGeom>
        </p:spPr>
      </p:pic>
    </p:spTree>
    <p:extLst>
      <p:ext uri="{BB962C8B-B14F-4D97-AF65-F5344CB8AC3E}">
        <p14:creationId xmlns:p14="http://schemas.microsoft.com/office/powerpoint/2010/main" val="3501880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A1F174D6-B2C8-964C-9BEB-BF60B29811AF}"/>
              </a:ext>
            </a:extLst>
          </p:cNvPr>
          <p:cNvSpPr>
            <a:spLocks noGrp="1"/>
          </p:cNvSpPr>
          <p:nvPr>
            <p:ph type="body" sz="quarter" idx="11" hasCustomPrompt="1"/>
          </p:nvPr>
        </p:nvSpPr>
        <p:spPr>
          <a:xfrm>
            <a:off x="1114697" y="1348830"/>
            <a:ext cx="5975795" cy="2802055"/>
          </a:xfrm>
        </p:spPr>
        <p:txBody>
          <a:bodyPr/>
          <a:lstStyle>
            <a:lvl1pPr marL="342900" indent="-342900">
              <a:buClr>
                <a:schemeClr val="accent2"/>
              </a:buClr>
              <a:buFont typeface="Arial" panose="020B0604020202020204" pitchFamily="34" charset="0"/>
              <a:buChar char="•"/>
              <a:defRPr>
                <a:solidFill>
                  <a:schemeClr val="accent6"/>
                </a:solidFill>
              </a:defRPr>
            </a:lvl1pPr>
          </a:lstStyle>
          <a:p>
            <a:pPr lvl="0"/>
            <a:r>
              <a:rPr lang="en-US"/>
              <a:t>First thing</a:t>
            </a:r>
          </a:p>
          <a:p>
            <a:pPr lvl="0"/>
            <a:r>
              <a:rPr lang="en-US"/>
              <a:t>Second thing</a:t>
            </a:r>
          </a:p>
          <a:p>
            <a:pPr lvl="0"/>
            <a:r>
              <a:rPr lang="en-US"/>
              <a:t>Third thing</a:t>
            </a:r>
          </a:p>
          <a:p>
            <a:pPr lvl="0"/>
            <a:r>
              <a:rPr lang="en-US"/>
              <a:t>Fourth thing</a:t>
            </a:r>
          </a:p>
          <a:p>
            <a:pPr lvl="0"/>
            <a:r>
              <a:rPr lang="en-US"/>
              <a:t>Fifth thing</a:t>
            </a:r>
          </a:p>
          <a:p>
            <a:pPr lvl="0"/>
            <a:r>
              <a:rPr lang="en-US"/>
              <a:t>Sixth thing</a:t>
            </a:r>
          </a:p>
        </p:txBody>
      </p:sp>
      <p:sp>
        <p:nvSpPr>
          <p:cNvPr id="19" name="Title Placeholder 1">
            <a:extLst>
              <a:ext uri="{FF2B5EF4-FFF2-40B4-BE49-F238E27FC236}">
                <a16:creationId xmlns:a16="http://schemas.microsoft.com/office/drawing/2014/main" id="{6C72C59F-4F07-4840-9037-76090F7C8806}"/>
              </a:ext>
            </a:extLst>
          </p:cNvPr>
          <p:cNvSpPr>
            <a:spLocks noGrp="1"/>
          </p:cNvSpPr>
          <p:nvPr>
            <p:ph type="title" hasCustomPrompt="1"/>
          </p:nvPr>
        </p:nvSpPr>
        <p:spPr>
          <a:xfrm>
            <a:off x="237309" y="192696"/>
            <a:ext cx="11749696" cy="460375"/>
          </a:xfrm>
          <a:prstGeom prst="rect">
            <a:avLst/>
          </a:prstGeom>
        </p:spPr>
        <p:txBody>
          <a:bodyPr vert="horz" lIns="0" tIns="0" rIns="0" bIns="0" rtlCol="0" anchor="b">
            <a:normAutofit/>
          </a:bodyPr>
          <a:lstStyle/>
          <a:p>
            <a:r>
              <a:rPr lang="en-US"/>
              <a:t>Agenda</a:t>
            </a:r>
          </a:p>
        </p:txBody>
      </p:sp>
      <p:pic>
        <p:nvPicPr>
          <p:cNvPr id="12" name="Picture 11">
            <a:extLst>
              <a:ext uri="{FF2B5EF4-FFF2-40B4-BE49-F238E27FC236}">
                <a16:creationId xmlns:a16="http://schemas.microsoft.com/office/drawing/2014/main" id="{8FDA849B-86FD-DF43-B817-FCDA36A4E76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
        <p:nvSpPr>
          <p:cNvPr id="13" name="Slide Number Placeholder 5">
            <a:extLst>
              <a:ext uri="{FF2B5EF4-FFF2-40B4-BE49-F238E27FC236}">
                <a16:creationId xmlns:a16="http://schemas.microsoft.com/office/drawing/2014/main" id="{49E2B03A-C962-2049-820E-9D4605FC8B7E}"/>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3445816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Section 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F7AE91-228E-104D-9EA0-75A982DAA3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54" y="0"/>
            <a:ext cx="12180346" cy="6864133"/>
          </a:xfrm>
          <a:prstGeom prst="rect">
            <a:avLst/>
          </a:prstGeom>
        </p:spPr>
      </p:pic>
      <p:sp>
        <p:nvSpPr>
          <p:cNvPr id="6" name="Title Placeholder 1">
            <a:extLst>
              <a:ext uri="{FF2B5EF4-FFF2-40B4-BE49-F238E27FC236}">
                <a16:creationId xmlns:a16="http://schemas.microsoft.com/office/drawing/2014/main" id="{191F355D-BEFE-C94F-BAF4-2BFEFC1E3C18}"/>
              </a:ext>
            </a:extLst>
          </p:cNvPr>
          <p:cNvSpPr>
            <a:spLocks noGrp="1"/>
          </p:cNvSpPr>
          <p:nvPr>
            <p:ph type="title" hasCustomPrompt="1"/>
          </p:nvPr>
        </p:nvSpPr>
        <p:spPr>
          <a:xfrm>
            <a:off x="2338086" y="2216701"/>
            <a:ext cx="9218913" cy="1939158"/>
          </a:xfrm>
          <a:prstGeom prst="rect">
            <a:avLst/>
          </a:prstGeom>
        </p:spPr>
        <p:txBody>
          <a:bodyPr vert="horz" lIns="0" tIns="0" rIns="0" bIns="0" rtlCol="0" anchor="b">
            <a:noAutofit/>
          </a:bodyPr>
          <a:lstStyle>
            <a:lvl1pPr>
              <a:defRPr sz="5400" b="1" spc="100" baseline="0">
                <a:solidFill>
                  <a:schemeClr val="tx2"/>
                </a:solidFill>
              </a:defRPr>
            </a:lvl1pPr>
          </a:lstStyle>
          <a:p>
            <a:r>
              <a:rPr lang="en-US"/>
              <a:t>LIGHT SECTION</a:t>
            </a:r>
            <a:br>
              <a:rPr lang="en-US"/>
            </a:br>
            <a:r>
              <a:rPr lang="en-US"/>
              <a:t>DIVIDER SLIDE</a:t>
            </a:r>
            <a:br>
              <a:rPr lang="en-US"/>
            </a:br>
            <a:r>
              <a:rPr lang="en-US"/>
              <a:t>ALL CAPS</a:t>
            </a:r>
          </a:p>
        </p:txBody>
      </p:sp>
      <p:cxnSp>
        <p:nvCxnSpPr>
          <p:cNvPr id="7" name="Straight Connector 6">
            <a:extLst>
              <a:ext uri="{FF2B5EF4-FFF2-40B4-BE49-F238E27FC236}">
                <a16:creationId xmlns:a16="http://schemas.microsoft.com/office/drawing/2014/main" id="{9A547E4A-C7C8-094B-A22C-57323490DE5D}"/>
              </a:ext>
            </a:extLst>
          </p:cNvPr>
          <p:cNvCxnSpPr>
            <a:cxnSpLocks/>
          </p:cNvCxnSpPr>
          <p:nvPr userDrawn="1"/>
        </p:nvCxnSpPr>
        <p:spPr>
          <a:xfrm>
            <a:off x="2338086" y="4214191"/>
            <a:ext cx="405114"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B2F116C0-8685-504B-93C5-4DD39B83128F}"/>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pic>
        <p:nvPicPr>
          <p:cNvPr id="11" name="Picture 10">
            <a:extLst>
              <a:ext uri="{FF2B5EF4-FFF2-40B4-BE49-F238E27FC236}">
                <a16:creationId xmlns:a16="http://schemas.microsoft.com/office/drawing/2014/main" id="{91C77456-5B54-EA40-95D0-299E9F53013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Tree>
    <p:extLst>
      <p:ext uri="{BB962C8B-B14F-4D97-AF65-F5344CB8AC3E}">
        <p14:creationId xmlns:p14="http://schemas.microsoft.com/office/powerpoint/2010/main" val="3058949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Impactful Mess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D5AA50-9615-7149-95A4-2DBC16F0EB4A}"/>
              </a:ext>
            </a:extLst>
          </p:cNvPr>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Image</a:t>
            </a:r>
          </a:p>
        </p:txBody>
      </p:sp>
      <p:sp>
        <p:nvSpPr>
          <p:cNvPr id="3" name="Picture Placeholder 2">
            <a:extLst>
              <a:ext uri="{FF2B5EF4-FFF2-40B4-BE49-F238E27FC236}">
                <a16:creationId xmlns:a16="http://schemas.microsoft.com/office/drawing/2014/main" id="{BF6058AA-3E71-B043-ACBF-7CB454E34050}"/>
              </a:ext>
            </a:extLst>
          </p:cNvPr>
          <p:cNvSpPr>
            <a:spLocks noGrp="1"/>
          </p:cNvSpPr>
          <p:nvPr>
            <p:ph type="pic" sz="quarter" idx="13"/>
          </p:nvPr>
        </p:nvSpPr>
        <p:spPr>
          <a:xfrm>
            <a:off x="0" y="0"/>
            <a:ext cx="12192000" cy="6858000"/>
          </a:xfrm>
        </p:spPr>
        <p:txBody>
          <a:bodyPr/>
          <a:lstStyle/>
          <a:p>
            <a:r>
              <a:rPr lang="en-US"/>
              <a:t>Click icon to add picture</a:t>
            </a:r>
          </a:p>
        </p:txBody>
      </p:sp>
      <p:sp>
        <p:nvSpPr>
          <p:cNvPr id="7" name="Text Placeholder 6">
            <a:extLst>
              <a:ext uri="{FF2B5EF4-FFF2-40B4-BE49-F238E27FC236}">
                <a16:creationId xmlns:a16="http://schemas.microsoft.com/office/drawing/2014/main" id="{3D97BE04-1996-EE4D-A3B5-A6F290FB52E2}"/>
              </a:ext>
            </a:extLst>
          </p:cNvPr>
          <p:cNvSpPr>
            <a:spLocks noGrp="1"/>
          </p:cNvSpPr>
          <p:nvPr>
            <p:ph type="body" sz="quarter" idx="11" hasCustomPrompt="1"/>
          </p:nvPr>
        </p:nvSpPr>
        <p:spPr>
          <a:xfrm>
            <a:off x="1608138" y="2326824"/>
            <a:ext cx="6921500" cy="3404914"/>
          </a:xfrm>
        </p:spPr>
        <p:txBody>
          <a:bodyPr>
            <a:normAutofit/>
          </a:bodyPr>
          <a:lstStyle>
            <a:lvl1pPr marL="0" indent="0">
              <a:buNone/>
              <a:defRPr sz="7200" b="1" spc="100" baseline="0">
                <a:solidFill>
                  <a:schemeClr val="bg1"/>
                </a:solidFill>
                <a:latin typeface="+mj-lt"/>
              </a:defRPr>
            </a:lvl1pPr>
          </a:lstStyle>
          <a:p>
            <a:pPr lvl="0"/>
            <a:r>
              <a:rPr lang="en-US"/>
              <a:t>IMPACTFUL</a:t>
            </a:r>
          </a:p>
          <a:p>
            <a:pPr lvl="0"/>
            <a:r>
              <a:rPr lang="en-US"/>
              <a:t>MESSAGE</a:t>
            </a:r>
          </a:p>
          <a:p>
            <a:pPr lvl="0"/>
            <a:r>
              <a:rPr lang="en-US"/>
              <a:t>SLIDE</a:t>
            </a:r>
          </a:p>
        </p:txBody>
      </p:sp>
      <p:sp>
        <p:nvSpPr>
          <p:cNvPr id="9" name="Text Placeholder 8">
            <a:extLst>
              <a:ext uri="{FF2B5EF4-FFF2-40B4-BE49-F238E27FC236}">
                <a16:creationId xmlns:a16="http://schemas.microsoft.com/office/drawing/2014/main" id="{4FFBED36-7FB2-F848-A123-879090623300}"/>
              </a:ext>
            </a:extLst>
          </p:cNvPr>
          <p:cNvSpPr>
            <a:spLocks noGrp="1"/>
          </p:cNvSpPr>
          <p:nvPr>
            <p:ph type="body" sz="quarter" idx="12" hasCustomPrompt="1"/>
          </p:nvPr>
        </p:nvSpPr>
        <p:spPr>
          <a:xfrm>
            <a:off x="1608138" y="1561333"/>
            <a:ext cx="6384925" cy="661604"/>
          </a:xfrm>
        </p:spPr>
        <p:txBody>
          <a:bodyPr>
            <a:normAutofit/>
          </a:bodyPr>
          <a:lstStyle>
            <a:lvl1pPr marL="0" indent="0">
              <a:buNone/>
              <a:defRPr sz="4400" spc="100" baseline="0">
                <a:solidFill>
                  <a:schemeClr val="accent1"/>
                </a:solidFill>
              </a:defRPr>
            </a:lvl1pPr>
          </a:lstStyle>
          <a:p>
            <a:pPr lvl="0"/>
            <a:r>
              <a:rPr lang="en-US"/>
              <a:t>Large</a:t>
            </a:r>
          </a:p>
        </p:txBody>
      </p:sp>
      <p:sp>
        <p:nvSpPr>
          <p:cNvPr id="6" name="Slide Number Placeholder 5">
            <a:extLst>
              <a:ext uri="{FF2B5EF4-FFF2-40B4-BE49-F238E27FC236}">
                <a16:creationId xmlns:a16="http://schemas.microsoft.com/office/drawing/2014/main" id="{15F0A42B-77A7-0A4B-B714-4FF041857203}"/>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3436201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206F29-E44C-4044-B8DE-CF8C3583796E}"/>
              </a:ext>
            </a:extLst>
          </p:cNvPr>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Full Image</a:t>
            </a:r>
          </a:p>
        </p:txBody>
      </p:sp>
      <p:sp>
        <p:nvSpPr>
          <p:cNvPr id="3" name="Picture Placeholder 2">
            <a:extLst>
              <a:ext uri="{FF2B5EF4-FFF2-40B4-BE49-F238E27FC236}">
                <a16:creationId xmlns:a16="http://schemas.microsoft.com/office/drawing/2014/main" id="{3F60D7C3-9BE3-1D44-86BD-E78F48694353}"/>
              </a:ext>
            </a:extLst>
          </p:cNvPr>
          <p:cNvSpPr>
            <a:spLocks noGrp="1"/>
          </p:cNvSpPr>
          <p:nvPr>
            <p:ph type="pic" sz="quarter" idx="10"/>
          </p:nvPr>
        </p:nvSpPr>
        <p:spPr>
          <a:xfrm>
            <a:off x="0" y="0"/>
            <a:ext cx="12192000" cy="6858000"/>
          </a:xfrm>
        </p:spPr>
        <p:txBody>
          <a:bodyPr/>
          <a:lstStyle/>
          <a:p>
            <a:r>
              <a:rPr lang="en-US"/>
              <a:t>Click icon to add picture</a:t>
            </a:r>
          </a:p>
        </p:txBody>
      </p:sp>
      <p:sp>
        <p:nvSpPr>
          <p:cNvPr id="5" name="Slide Number Placeholder 5">
            <a:extLst>
              <a:ext uri="{FF2B5EF4-FFF2-40B4-BE49-F238E27FC236}">
                <a16:creationId xmlns:a16="http://schemas.microsoft.com/office/drawing/2014/main" id="{EB547C44-0100-074E-B887-057990BF31EB}"/>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381099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alf Image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1C4AD-5376-4945-B965-B3AAB7CAAE46}"/>
              </a:ext>
            </a:extLst>
          </p:cNvPr>
          <p:cNvSpPr>
            <a:spLocks noGrp="1"/>
          </p:cNvSpPr>
          <p:nvPr>
            <p:ph type="title"/>
          </p:nvPr>
        </p:nvSpPr>
        <p:spPr>
          <a:xfrm>
            <a:off x="6558455" y="521716"/>
            <a:ext cx="5361152" cy="460375"/>
          </a:xfrm>
        </p:spPr>
        <p:txBody>
          <a:bodyPr/>
          <a:lstStyle/>
          <a:p>
            <a:r>
              <a:rPr lang="en-US"/>
              <a:t>Click to edit Master title style</a:t>
            </a:r>
          </a:p>
        </p:txBody>
      </p:sp>
      <p:sp>
        <p:nvSpPr>
          <p:cNvPr id="4" name="Rectangle 3">
            <a:extLst>
              <a:ext uri="{FF2B5EF4-FFF2-40B4-BE49-F238E27FC236}">
                <a16:creationId xmlns:a16="http://schemas.microsoft.com/office/drawing/2014/main" id="{038C8002-DB27-8646-82D5-EEFF06B7ABBD}"/>
              </a:ext>
            </a:extLst>
          </p:cNvPr>
          <p:cNvSpPr/>
          <p:nvPr userDrawn="1"/>
        </p:nvSpPr>
        <p:spPr>
          <a:xfrm>
            <a:off x="0" y="0"/>
            <a:ext cx="6195848"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Half Image</a:t>
            </a:r>
          </a:p>
        </p:txBody>
      </p:sp>
      <p:sp>
        <p:nvSpPr>
          <p:cNvPr id="8" name="Text Placeholder 7">
            <a:extLst>
              <a:ext uri="{FF2B5EF4-FFF2-40B4-BE49-F238E27FC236}">
                <a16:creationId xmlns:a16="http://schemas.microsoft.com/office/drawing/2014/main" id="{F5360183-FC82-A74A-86AF-35EC002B733B}"/>
              </a:ext>
            </a:extLst>
          </p:cNvPr>
          <p:cNvSpPr>
            <a:spLocks noGrp="1"/>
          </p:cNvSpPr>
          <p:nvPr>
            <p:ph type="body" sz="quarter" idx="11" hasCustomPrompt="1"/>
          </p:nvPr>
        </p:nvSpPr>
        <p:spPr>
          <a:xfrm>
            <a:off x="6589713" y="1639888"/>
            <a:ext cx="5329237" cy="4271962"/>
          </a:xfrm>
        </p:spPr>
        <p:txBody>
          <a:bodyPr/>
          <a:lstStyle>
            <a:lvl1pPr marL="0" indent="0">
              <a:buNone/>
              <a:defRPr>
                <a:solidFill>
                  <a:schemeClr val="accent2"/>
                </a:solidFill>
              </a:defRPr>
            </a:lvl1pPr>
            <a:lvl2pPr>
              <a:buClr>
                <a:schemeClr val="accent2"/>
              </a:buClr>
              <a:defRPr>
                <a:solidFill>
                  <a:schemeClr val="accent6"/>
                </a:solidFill>
              </a:defRPr>
            </a:lvl2pPr>
            <a:lvl3pPr marL="1143000" indent="-228600">
              <a:buClr>
                <a:schemeClr val="accent2"/>
              </a:buClr>
              <a:buFont typeface="Courier New" panose="02070309020205020404" pitchFamily="49" charset="0"/>
              <a:buChar char="o"/>
              <a:defRPr>
                <a:solidFill>
                  <a:schemeClr val="accent6"/>
                </a:solidFill>
              </a:defRPr>
            </a:lvl3pPr>
          </a:lstStyle>
          <a:p>
            <a:pPr lvl="0"/>
            <a:r>
              <a:rPr lang="en-US"/>
              <a:t>Header</a:t>
            </a:r>
          </a:p>
          <a:p>
            <a:pPr lvl="1"/>
            <a:r>
              <a:rPr lang="en-US"/>
              <a:t>Second level</a:t>
            </a:r>
          </a:p>
          <a:p>
            <a:pPr lvl="2"/>
            <a:r>
              <a:rPr lang="en-US"/>
              <a:t>Third level</a:t>
            </a:r>
          </a:p>
        </p:txBody>
      </p:sp>
      <p:cxnSp>
        <p:nvCxnSpPr>
          <p:cNvPr id="12" name="Straight Connector 11">
            <a:extLst>
              <a:ext uri="{FF2B5EF4-FFF2-40B4-BE49-F238E27FC236}">
                <a16:creationId xmlns:a16="http://schemas.microsoft.com/office/drawing/2014/main" id="{01C156B9-61C1-EE4D-B9E3-8CC70FA2CD76}"/>
              </a:ext>
            </a:extLst>
          </p:cNvPr>
          <p:cNvCxnSpPr>
            <a:cxnSpLocks/>
          </p:cNvCxnSpPr>
          <p:nvPr userDrawn="1"/>
        </p:nvCxnSpPr>
        <p:spPr>
          <a:xfrm>
            <a:off x="6558455" y="1153707"/>
            <a:ext cx="53604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21580BD-3DD2-6144-96F4-D71B9E7EDD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
        <p:nvSpPr>
          <p:cNvPr id="5" name="Picture Placeholder 4">
            <a:extLst>
              <a:ext uri="{FF2B5EF4-FFF2-40B4-BE49-F238E27FC236}">
                <a16:creationId xmlns:a16="http://schemas.microsoft.com/office/drawing/2014/main" id="{20BEA579-FF83-ED46-BDC8-AB5C66963512}"/>
              </a:ext>
            </a:extLst>
          </p:cNvPr>
          <p:cNvSpPr>
            <a:spLocks noGrp="1"/>
          </p:cNvSpPr>
          <p:nvPr>
            <p:ph type="pic" sz="quarter" idx="12"/>
          </p:nvPr>
        </p:nvSpPr>
        <p:spPr>
          <a:xfrm>
            <a:off x="0" y="11"/>
            <a:ext cx="6195848" cy="6857989"/>
          </a:xfrm>
        </p:spPr>
        <p:txBody>
          <a:bodyPr/>
          <a:lstStyle>
            <a:lvl1pPr marL="0" indent="0">
              <a:buNone/>
              <a:defRPr/>
            </a:lvl1pPr>
          </a:lstStyle>
          <a:p>
            <a:r>
              <a:rPr lang="en-US"/>
              <a:t>Click icon to add picture</a:t>
            </a:r>
          </a:p>
        </p:txBody>
      </p:sp>
      <p:sp>
        <p:nvSpPr>
          <p:cNvPr id="10" name="Slide Number Placeholder 5">
            <a:extLst>
              <a:ext uri="{FF2B5EF4-FFF2-40B4-BE49-F238E27FC236}">
                <a16:creationId xmlns:a16="http://schemas.microsoft.com/office/drawing/2014/main" id="{731F81DA-A672-3B46-8FB7-0D5D8877A80C}"/>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bg1"/>
                </a:solidFill>
              </a:defRPr>
            </a:lvl1pPr>
          </a:lstStyle>
          <a:p>
            <a:fld id="{CA93F7F0-4438-4A90-AB24-A1145129226D}" type="slidenum">
              <a:rPr lang="en-US" smtClean="0"/>
              <a:pPr/>
              <a:t>‹#›</a:t>
            </a:fld>
            <a:endParaRPr lang="en-US"/>
          </a:p>
        </p:txBody>
      </p:sp>
    </p:spTree>
    <p:extLst>
      <p:ext uri="{BB962C8B-B14F-4D97-AF65-F5344CB8AC3E}">
        <p14:creationId xmlns:p14="http://schemas.microsoft.com/office/powerpoint/2010/main" val="2869778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alf Image Option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31F0BF-B485-C441-A808-14FE59BFEA52}"/>
              </a:ext>
            </a:extLst>
          </p:cNvPr>
          <p:cNvSpPr>
            <a:spLocks noGrp="1"/>
          </p:cNvSpPr>
          <p:nvPr>
            <p:ph type="sldNum" sz="quarter" idx="10"/>
          </p:nvPr>
        </p:nvSpPr>
        <p:spPr/>
        <p:txBody>
          <a:bodyPr/>
          <a:lstStyle>
            <a:lvl1pPr>
              <a:defRPr>
                <a:solidFill>
                  <a:schemeClr val="accent6"/>
                </a:solidFill>
              </a:defRPr>
            </a:lvl1pPr>
          </a:lstStyle>
          <a:p>
            <a:fld id="{CA93F7F0-4438-4A90-AB24-A1145129226D}" type="slidenum">
              <a:rPr lang="en-US" smtClean="0"/>
              <a:pPr/>
              <a:t>‹#›</a:t>
            </a:fld>
            <a:endParaRPr lang="en-US"/>
          </a:p>
        </p:txBody>
      </p:sp>
      <p:sp>
        <p:nvSpPr>
          <p:cNvPr id="6" name="Rectangle 5">
            <a:extLst>
              <a:ext uri="{FF2B5EF4-FFF2-40B4-BE49-F238E27FC236}">
                <a16:creationId xmlns:a16="http://schemas.microsoft.com/office/drawing/2014/main" id="{A04A4F79-D712-8F47-AE63-A8B5E8A96AC3}"/>
              </a:ext>
            </a:extLst>
          </p:cNvPr>
          <p:cNvSpPr/>
          <p:nvPr/>
        </p:nvSpPr>
        <p:spPr>
          <a:xfrm>
            <a:off x="0" y="0"/>
            <a:ext cx="5981700" cy="29173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54EDBC69-DAEC-6F4F-B64C-39F9DE97E1C5}"/>
              </a:ext>
            </a:extLst>
          </p:cNvPr>
          <p:cNvSpPr>
            <a:spLocks noGrp="1"/>
          </p:cNvSpPr>
          <p:nvPr userDrawn="1">
            <p:ph idx="1" hasCustomPrompt="1"/>
          </p:nvPr>
        </p:nvSpPr>
        <p:spPr>
          <a:xfrm>
            <a:off x="6558455" y="581350"/>
            <a:ext cx="4998545" cy="4351338"/>
          </a:xfrm>
          <a:prstGeom prst="rect">
            <a:avLst/>
          </a:prstGeom>
        </p:spPr>
        <p:txBody>
          <a:bodyPr vert="horz" lIns="0" tIns="0" rIns="0" bIns="0" rtlCol="0">
            <a:normAutofit/>
          </a:bodyPr>
          <a:lstStyle>
            <a:lvl1pPr marL="0" indent="0">
              <a:buNone/>
              <a:defRPr sz="2400">
                <a:solidFill>
                  <a:schemeClr val="accent2"/>
                </a:solidFill>
              </a:defRPr>
            </a:lvl1pPr>
            <a:lvl2pPr marL="323850" indent="-323850">
              <a:buClr>
                <a:schemeClr val="accent2"/>
              </a:buClr>
              <a:buFont typeface="Arial" panose="020B0604020202020204" pitchFamily="34" charset="0"/>
              <a:buChar char="•"/>
              <a:tabLst/>
              <a:defRPr sz="2000">
                <a:solidFill>
                  <a:schemeClr val="accent6"/>
                </a:solidFill>
              </a:defRPr>
            </a:lvl2pPr>
            <a:lvl3pPr marL="635000" indent="-287338">
              <a:buClr>
                <a:schemeClr val="accent2"/>
              </a:buClr>
              <a:buFont typeface="Courier New" panose="02070309020205020404" pitchFamily="49" charset="0"/>
              <a:buChar char="o"/>
              <a:tabLst/>
              <a:defRPr>
                <a:solidFill>
                  <a:schemeClr val="accent6"/>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Header</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0C52AE1E-894C-DF43-B935-9367F142E88F}"/>
              </a:ext>
            </a:extLst>
          </p:cNvPr>
          <p:cNvSpPr/>
          <p:nvPr userDrawn="1"/>
        </p:nvSpPr>
        <p:spPr>
          <a:xfrm>
            <a:off x="0" y="2917372"/>
            <a:ext cx="5981700" cy="39406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1">
                    <a:lumMod val="75000"/>
                  </a:schemeClr>
                </a:solidFill>
              </a:rPr>
              <a:t>Half Image</a:t>
            </a:r>
          </a:p>
        </p:txBody>
      </p:sp>
      <p:sp>
        <p:nvSpPr>
          <p:cNvPr id="14" name="Text Placeholder 13">
            <a:extLst>
              <a:ext uri="{FF2B5EF4-FFF2-40B4-BE49-F238E27FC236}">
                <a16:creationId xmlns:a16="http://schemas.microsoft.com/office/drawing/2014/main" id="{40443C3D-13CE-1A42-B5A6-635E3AFB5E3D}"/>
              </a:ext>
            </a:extLst>
          </p:cNvPr>
          <p:cNvSpPr>
            <a:spLocks noGrp="1"/>
          </p:cNvSpPr>
          <p:nvPr>
            <p:ph type="body" sz="quarter" idx="11" hasCustomPrompt="1"/>
          </p:nvPr>
        </p:nvSpPr>
        <p:spPr>
          <a:xfrm>
            <a:off x="638628" y="581350"/>
            <a:ext cx="4374805" cy="1545130"/>
          </a:xfrm>
        </p:spPr>
        <p:txBody>
          <a:bodyPr anchor="b">
            <a:noAutofit/>
          </a:bodyPr>
          <a:lstStyle>
            <a:lvl1pPr marL="0" indent="0">
              <a:spcBef>
                <a:spcPts val="0"/>
              </a:spcBef>
              <a:buNone/>
              <a:defRPr sz="3600">
                <a:solidFill>
                  <a:schemeClr val="tx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Title is wrapped</a:t>
            </a:r>
          </a:p>
          <a:p>
            <a:pPr lvl="0"/>
            <a:r>
              <a:rPr lang="en-US"/>
              <a:t>Here – make 3 lines if possible</a:t>
            </a:r>
          </a:p>
        </p:txBody>
      </p:sp>
      <p:pic>
        <p:nvPicPr>
          <p:cNvPr id="11" name="Picture 10">
            <a:extLst>
              <a:ext uri="{FF2B5EF4-FFF2-40B4-BE49-F238E27FC236}">
                <a16:creationId xmlns:a16="http://schemas.microsoft.com/office/drawing/2014/main" id="{8395328A-2CA8-EC47-BB65-94490B687F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23955" y="6409432"/>
            <a:ext cx="354341" cy="253101"/>
          </a:xfrm>
          <a:prstGeom prst="rect">
            <a:avLst/>
          </a:prstGeom>
        </p:spPr>
      </p:pic>
      <p:sp>
        <p:nvSpPr>
          <p:cNvPr id="4" name="Picture Placeholder 3">
            <a:extLst>
              <a:ext uri="{FF2B5EF4-FFF2-40B4-BE49-F238E27FC236}">
                <a16:creationId xmlns:a16="http://schemas.microsoft.com/office/drawing/2014/main" id="{1A658682-0BF9-2046-B942-24DE5601B380}"/>
              </a:ext>
            </a:extLst>
          </p:cNvPr>
          <p:cNvSpPr>
            <a:spLocks noGrp="1"/>
          </p:cNvSpPr>
          <p:nvPr>
            <p:ph type="pic" sz="quarter" idx="12"/>
          </p:nvPr>
        </p:nvSpPr>
        <p:spPr>
          <a:xfrm>
            <a:off x="0" y="2917370"/>
            <a:ext cx="5981700" cy="3940627"/>
          </a:xfrm>
        </p:spPr>
        <p:txBody>
          <a:bodyPr/>
          <a:lstStyle>
            <a:lvl1pPr marL="0" indent="0">
              <a:buNone/>
              <a:defRPr/>
            </a:lvl1pPr>
          </a:lstStyle>
          <a:p>
            <a:r>
              <a:rPr lang="en-US"/>
              <a:t>Click icon to add picture</a:t>
            </a:r>
          </a:p>
        </p:txBody>
      </p:sp>
      <p:sp>
        <p:nvSpPr>
          <p:cNvPr id="15" name="Slide Number Placeholder 5">
            <a:extLst>
              <a:ext uri="{FF2B5EF4-FFF2-40B4-BE49-F238E27FC236}">
                <a16:creationId xmlns:a16="http://schemas.microsoft.com/office/drawing/2014/main" id="{7E8998D3-DD49-D741-8CC9-943463D9FA17}"/>
              </a:ext>
            </a:extLst>
          </p:cNvPr>
          <p:cNvSpPr txBox="1">
            <a:spLocks/>
          </p:cNvSpPr>
          <p:nvPr userDrawn="1"/>
        </p:nvSpPr>
        <p:spPr>
          <a:xfrm>
            <a:off x="228600" y="6528816"/>
            <a:ext cx="2743200" cy="161694"/>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93F7F0-4438-4A90-AB24-A1145129226D}"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849244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B309FE-23EF-4972-94AC-69F1F4B98CEE}"/>
              </a:ext>
            </a:extLst>
          </p:cNvPr>
          <p:cNvSpPr>
            <a:spLocks noGrp="1"/>
          </p:cNvSpPr>
          <p:nvPr>
            <p:ph type="title"/>
          </p:nvPr>
        </p:nvSpPr>
        <p:spPr>
          <a:xfrm>
            <a:off x="228599" y="185562"/>
            <a:ext cx="11726091" cy="460375"/>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0F060BF-A1B0-4AFD-A6C5-1C302881B3E3}"/>
              </a:ext>
            </a:extLst>
          </p:cNvPr>
          <p:cNvSpPr>
            <a:spLocks noGrp="1"/>
          </p:cNvSpPr>
          <p:nvPr>
            <p:ph type="body" idx="1"/>
          </p:nvPr>
        </p:nvSpPr>
        <p:spPr>
          <a:xfrm>
            <a:off x="452845" y="1508125"/>
            <a:ext cx="11268891" cy="4351338"/>
          </a:xfrm>
          <a:prstGeom prst="rect">
            <a:avLst/>
          </a:prstGeom>
        </p:spPr>
        <p:txBody>
          <a:bodyPr vert="horz" lIns="0" tIns="0" rIns="0" bIns="0" rtlCol="0">
            <a:normAutofit/>
          </a:bodyPr>
          <a:lstStyle/>
          <a:p>
            <a:pPr lvl="0"/>
            <a:r>
              <a:rPr lang="en-US"/>
              <a:t>Click to edit Master text styles</a:t>
            </a:r>
          </a:p>
          <a:p>
            <a:pPr lvl="1"/>
            <a:r>
              <a:rPr lang="en-US"/>
              <a:t>First level</a:t>
            </a:r>
          </a:p>
          <a:p>
            <a:pPr lvl="2"/>
            <a:r>
              <a:rPr lang="en-US"/>
              <a:t>Second level</a:t>
            </a:r>
          </a:p>
          <a:p>
            <a:pPr lvl="3"/>
            <a:r>
              <a:rPr lang="en-US"/>
              <a:t>Third level</a:t>
            </a:r>
          </a:p>
        </p:txBody>
      </p:sp>
      <p:sp>
        <p:nvSpPr>
          <p:cNvPr id="6" name="Slide Number Placeholder 5">
            <a:extLst>
              <a:ext uri="{FF2B5EF4-FFF2-40B4-BE49-F238E27FC236}">
                <a16:creationId xmlns:a16="http://schemas.microsoft.com/office/drawing/2014/main" id="{DF08DE5B-1D4B-46D8-8576-232D22783D65}"/>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a:t>
            </a:fld>
            <a:endParaRPr lang="en-US"/>
          </a:p>
        </p:txBody>
      </p:sp>
      <p:cxnSp>
        <p:nvCxnSpPr>
          <p:cNvPr id="5" name="Straight Connector 4">
            <a:extLst>
              <a:ext uri="{FF2B5EF4-FFF2-40B4-BE49-F238E27FC236}">
                <a16:creationId xmlns:a16="http://schemas.microsoft.com/office/drawing/2014/main" id="{4EA66309-B43A-2840-866A-7552BF5FBC1B}"/>
              </a:ext>
            </a:extLst>
          </p:cNvPr>
          <p:cNvCxnSpPr>
            <a:cxnSpLocks/>
          </p:cNvCxnSpPr>
          <p:nvPr userDrawn="1"/>
        </p:nvCxnSpPr>
        <p:spPr>
          <a:xfrm>
            <a:off x="228600" y="779622"/>
            <a:ext cx="117348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282848"/>
      </p:ext>
    </p:extLst>
  </p:cSld>
  <p:clrMap bg1="lt1" tx1="dk1" bg2="lt2" tx2="dk2" accent1="accent1" accent2="accent2" accent3="accent3" accent4="accent4" accent5="accent5" accent6="accent6" hlink="hlink" folHlink="folHlink"/>
  <p:sldLayoutIdLst>
    <p:sldLayoutId id="2147483680" r:id="rId1"/>
    <p:sldLayoutId id="2147483703" r:id="rId2"/>
    <p:sldLayoutId id="2147483704" r:id="rId3"/>
    <p:sldLayoutId id="2147483664" r:id="rId4"/>
    <p:sldLayoutId id="2147483682" r:id="rId5"/>
    <p:sldLayoutId id="2147483683" r:id="rId6"/>
    <p:sldLayoutId id="2147483684" r:id="rId7"/>
    <p:sldLayoutId id="2147483685" r:id="rId8"/>
    <p:sldLayoutId id="2147483686" r:id="rId9"/>
    <p:sldLayoutId id="2147483689" r:id="rId10"/>
    <p:sldLayoutId id="2147483706" r:id="rId11"/>
    <p:sldLayoutId id="2147483649" r:id="rId12"/>
    <p:sldLayoutId id="2147483671" r:id="rId13"/>
    <p:sldLayoutId id="2147483672" r:id="rId14"/>
    <p:sldLayoutId id="2147483676" r:id="rId15"/>
    <p:sldLayoutId id="2147483674" r:id="rId16"/>
    <p:sldLayoutId id="2147483678" r:id="rId17"/>
    <p:sldLayoutId id="2147483693" r:id="rId18"/>
    <p:sldLayoutId id="2147483698" r:id="rId19"/>
    <p:sldLayoutId id="2147483699" r:id="rId20"/>
    <p:sldLayoutId id="2147483700" r:id="rId21"/>
    <p:sldLayoutId id="2147483705" r:id="rId22"/>
    <p:sldLayoutId id="2147483668" r:id="rId23"/>
    <p:sldLayoutId id="2147483707" r:id="rId24"/>
  </p:sldLayoutIdLst>
  <p:hf hdr="0" ftr="0" dt="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757779"/>
          </a:solidFill>
          <a:latin typeface="+mn-lt"/>
          <a:ea typeface="+mn-ea"/>
          <a:cs typeface="+mn-cs"/>
        </a:defRPr>
      </a:lvl2pPr>
      <a:lvl3pPr marL="1143000" indent="-228600" algn="l" defTabSz="914400" rtl="0" eaLnBrk="1" latinLnBrk="0" hangingPunct="1">
        <a:lnSpc>
          <a:spcPct val="90000"/>
        </a:lnSpc>
        <a:spcBef>
          <a:spcPts val="500"/>
        </a:spcBef>
        <a:buSzPct val="70000"/>
        <a:buFont typeface="Courier New" panose="02070309020205020404" pitchFamily="49" charset="0"/>
        <a:buChar char="o"/>
        <a:defRPr sz="1800" kern="1200">
          <a:solidFill>
            <a:srgbClr val="75777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75777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5777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share.vidyard.com/watch/fWr6NUWVSPfSKMzNPn5LgT?" TargetMode="Externa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67.tiff"/></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69.jpe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1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customXml" Target="../../customXml/item5.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image" Target="../media/image33.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23.svg"/><Relationship Id="rId20" Type="http://schemas.openxmlformats.org/officeDocument/2006/relationships/image" Target="../media/image27.svg"/><Relationship Id="rId1" Type="http://schemas.openxmlformats.org/officeDocument/2006/relationships/slideLayout" Target="../slideLayouts/slideLayout11.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image" Target="../media/image31.sv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svg"/><Relationship Id="rId19" Type="http://schemas.openxmlformats.org/officeDocument/2006/relationships/image" Target="../media/image26.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sv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4.emf"/><Relationship Id="rId4" Type="http://schemas.openxmlformats.org/officeDocument/2006/relationships/image" Target="../media/image39.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share.vidyard.com/watch/fWr6NUWVSPfSKMzNPn5LgT?"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38757-2C11-4F22-879F-0E3D2B139C0B}"/>
              </a:ext>
            </a:extLst>
          </p:cNvPr>
          <p:cNvSpPr>
            <a:spLocks noGrp="1"/>
          </p:cNvSpPr>
          <p:nvPr>
            <p:ph type="title"/>
          </p:nvPr>
        </p:nvSpPr>
        <p:spPr/>
        <p:txBody>
          <a:bodyPr/>
          <a:lstStyle/>
          <a:p>
            <a:r>
              <a:rPr lang="en-US"/>
              <a:t>Mitel and Microsoft Teams</a:t>
            </a:r>
          </a:p>
        </p:txBody>
      </p:sp>
      <p:sp>
        <p:nvSpPr>
          <p:cNvPr id="3" name="Text Placeholder 2">
            <a:extLst>
              <a:ext uri="{FF2B5EF4-FFF2-40B4-BE49-F238E27FC236}">
                <a16:creationId xmlns:a16="http://schemas.microsoft.com/office/drawing/2014/main" id="{DD7E0718-FDAB-435D-B2D7-79DFAE807239}"/>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260DE3AA-2499-4273-85E9-F3338EA200A9}"/>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D772D261-C1FC-436C-8F58-1D2E4BD153D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955948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2E65B-F9AA-404D-98F8-8CCC03F024A8}"/>
              </a:ext>
            </a:extLst>
          </p:cNvPr>
          <p:cNvSpPr>
            <a:spLocks noGrp="1"/>
          </p:cNvSpPr>
          <p:nvPr>
            <p:ph type="title"/>
          </p:nvPr>
        </p:nvSpPr>
        <p:spPr/>
        <p:txBody>
          <a:bodyPr/>
          <a:lstStyle/>
          <a:p>
            <a:r>
              <a:rPr lang="en-US"/>
              <a:t>Mitel + Microsoft Summary </a:t>
            </a:r>
          </a:p>
        </p:txBody>
      </p:sp>
      <p:sp>
        <p:nvSpPr>
          <p:cNvPr id="9" name="TextBox 8">
            <a:extLst>
              <a:ext uri="{FF2B5EF4-FFF2-40B4-BE49-F238E27FC236}">
                <a16:creationId xmlns:a16="http://schemas.microsoft.com/office/drawing/2014/main" id="{043FDE96-D1CD-F143-8F9A-B2B746E3B20F}"/>
              </a:ext>
            </a:extLst>
          </p:cNvPr>
          <p:cNvSpPr txBox="1"/>
          <p:nvPr/>
        </p:nvSpPr>
        <p:spPr>
          <a:xfrm>
            <a:off x="2809021" y="1585719"/>
            <a:ext cx="8654317" cy="954107"/>
          </a:xfrm>
          <a:prstGeom prst="rect">
            <a:avLst/>
          </a:prstGeom>
          <a:noFill/>
        </p:spPr>
        <p:txBody>
          <a:bodyPr wrap="square" rtlCol="0">
            <a:spAutoFit/>
          </a:bodyPr>
          <a:lstStyle/>
          <a:p>
            <a:r>
              <a:rPr lang="en-US" sz="2800" b="1">
                <a:solidFill>
                  <a:schemeClr val="accent2"/>
                </a:solidFill>
              </a:rPr>
              <a:t>Reevaluate </a:t>
            </a:r>
            <a:r>
              <a:rPr lang="en-US" sz="2800">
                <a:solidFill>
                  <a:schemeClr val="accent1"/>
                </a:solidFill>
              </a:rPr>
              <a:t>communications workflows to ensure you have the tools you need for </a:t>
            </a:r>
            <a:r>
              <a:rPr lang="en-US" sz="2800" b="1">
                <a:solidFill>
                  <a:schemeClr val="accent2"/>
                </a:solidFill>
              </a:rPr>
              <a:t>long-term success</a:t>
            </a:r>
            <a:endParaRPr lang="aa-ET" sz="2800" b="1">
              <a:solidFill>
                <a:schemeClr val="accent2"/>
              </a:solidFill>
            </a:endParaRPr>
          </a:p>
        </p:txBody>
      </p:sp>
      <p:sp>
        <p:nvSpPr>
          <p:cNvPr id="10" name="TextBox 9">
            <a:extLst>
              <a:ext uri="{FF2B5EF4-FFF2-40B4-BE49-F238E27FC236}">
                <a16:creationId xmlns:a16="http://schemas.microsoft.com/office/drawing/2014/main" id="{29FA096B-12CB-9A4F-BF66-47F75B9F0D49}"/>
              </a:ext>
            </a:extLst>
          </p:cNvPr>
          <p:cNvSpPr txBox="1"/>
          <p:nvPr/>
        </p:nvSpPr>
        <p:spPr>
          <a:xfrm>
            <a:off x="2809021" y="3275500"/>
            <a:ext cx="8772393" cy="954107"/>
          </a:xfrm>
          <a:prstGeom prst="rect">
            <a:avLst/>
          </a:prstGeom>
          <a:noFill/>
        </p:spPr>
        <p:txBody>
          <a:bodyPr wrap="square" rtlCol="0">
            <a:spAutoFit/>
          </a:bodyPr>
          <a:lstStyle/>
          <a:p>
            <a:r>
              <a:rPr lang="en-US" sz="2800" b="1">
                <a:solidFill>
                  <a:schemeClr val="accent2"/>
                </a:solidFill>
              </a:rPr>
              <a:t>Consolidate tools </a:t>
            </a:r>
            <a:r>
              <a:rPr lang="en-US" sz="2800">
                <a:solidFill>
                  <a:schemeClr val="accent1"/>
                </a:solidFill>
              </a:rPr>
              <a:t>to reduce application overload, lower total cost of ownership and increase productivity</a:t>
            </a:r>
            <a:endParaRPr lang="aa-ET" sz="2800" b="1">
              <a:solidFill>
                <a:schemeClr val="accent2"/>
              </a:solidFill>
            </a:endParaRPr>
          </a:p>
        </p:txBody>
      </p:sp>
      <p:sp>
        <p:nvSpPr>
          <p:cNvPr id="12" name="TextBox 11">
            <a:extLst>
              <a:ext uri="{FF2B5EF4-FFF2-40B4-BE49-F238E27FC236}">
                <a16:creationId xmlns:a16="http://schemas.microsoft.com/office/drawing/2014/main" id="{C28B3410-1C22-3B4B-9E5C-74EE093125A5}"/>
              </a:ext>
            </a:extLst>
          </p:cNvPr>
          <p:cNvSpPr txBox="1"/>
          <p:nvPr/>
        </p:nvSpPr>
        <p:spPr>
          <a:xfrm>
            <a:off x="2809021" y="4898232"/>
            <a:ext cx="9003355" cy="954107"/>
          </a:xfrm>
          <a:prstGeom prst="rect">
            <a:avLst/>
          </a:prstGeom>
          <a:noFill/>
        </p:spPr>
        <p:txBody>
          <a:bodyPr wrap="square" rtlCol="0">
            <a:spAutoFit/>
          </a:bodyPr>
          <a:lstStyle/>
          <a:p>
            <a:r>
              <a:rPr lang="en-US" sz="2800" b="1">
                <a:solidFill>
                  <a:schemeClr val="accent2"/>
                </a:solidFill>
              </a:rPr>
              <a:t>Enhance </a:t>
            </a:r>
            <a:r>
              <a:rPr lang="en-US" sz="2800">
                <a:solidFill>
                  <a:schemeClr val="accent1"/>
                </a:solidFill>
              </a:rPr>
              <a:t>Teams experience with advanced telephony, call routing and contact center solutions</a:t>
            </a:r>
            <a:endParaRPr lang="aa-ET" sz="2800" b="1">
              <a:solidFill>
                <a:schemeClr val="accent2"/>
              </a:solidFill>
            </a:endParaRPr>
          </a:p>
        </p:txBody>
      </p:sp>
      <p:sp>
        <p:nvSpPr>
          <p:cNvPr id="17" name="Pentagon 2">
            <a:extLst>
              <a:ext uri="{FF2B5EF4-FFF2-40B4-BE49-F238E27FC236}">
                <a16:creationId xmlns:a16="http://schemas.microsoft.com/office/drawing/2014/main" id="{BB97F789-3D50-8949-840A-1809A4970593}"/>
              </a:ext>
            </a:extLst>
          </p:cNvPr>
          <p:cNvSpPr/>
          <p:nvPr/>
        </p:nvSpPr>
        <p:spPr>
          <a:xfrm>
            <a:off x="0" y="3476040"/>
            <a:ext cx="2371725" cy="553029"/>
          </a:xfrm>
          <a:custGeom>
            <a:avLst/>
            <a:gdLst>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1411 w 2025420"/>
              <a:gd name="connsiteY0" fmla="*/ 0 h 369358"/>
              <a:gd name="connsiteX1" fmla="*/ 1840741 w 2025420"/>
              <a:gd name="connsiteY1" fmla="*/ 0 h 369358"/>
              <a:gd name="connsiteX2" fmla="*/ 2025420 w 2025420"/>
              <a:gd name="connsiteY2" fmla="*/ 184679 h 369358"/>
              <a:gd name="connsiteX3" fmla="*/ 1840741 w 2025420"/>
              <a:gd name="connsiteY3" fmla="*/ 369358 h 369358"/>
              <a:gd name="connsiteX4" fmla="*/ 1411 w 2025420"/>
              <a:gd name="connsiteY4" fmla="*/ 369358 h 369358"/>
              <a:gd name="connsiteX5" fmla="*/ 1411 w 2025420"/>
              <a:gd name="connsiteY5" fmla="*/ 0 h 369358"/>
              <a:gd name="connsiteX0" fmla="*/ 1411 w 1904233"/>
              <a:gd name="connsiteY0" fmla="*/ 0 h 369358"/>
              <a:gd name="connsiteX1" fmla="*/ 1840741 w 1904233"/>
              <a:gd name="connsiteY1" fmla="*/ 0 h 369358"/>
              <a:gd name="connsiteX2" fmla="*/ 1904233 w 1904233"/>
              <a:gd name="connsiteY2" fmla="*/ 184679 h 369358"/>
              <a:gd name="connsiteX3" fmla="*/ 1840741 w 1904233"/>
              <a:gd name="connsiteY3" fmla="*/ 369358 h 369358"/>
              <a:gd name="connsiteX4" fmla="*/ 1411 w 1904233"/>
              <a:gd name="connsiteY4" fmla="*/ 369358 h 369358"/>
              <a:gd name="connsiteX5" fmla="*/ 1411 w 1904233"/>
              <a:gd name="connsiteY5" fmla="*/ 0 h 36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4233" h="369358">
                <a:moveTo>
                  <a:pt x="1411" y="0"/>
                </a:moveTo>
                <a:lnTo>
                  <a:pt x="1840741" y="0"/>
                </a:lnTo>
                <a:lnTo>
                  <a:pt x="1904233" y="184679"/>
                </a:lnTo>
                <a:lnTo>
                  <a:pt x="1840741" y="369358"/>
                </a:lnTo>
                <a:lnTo>
                  <a:pt x="1411" y="369358"/>
                </a:lnTo>
                <a:cubicBezTo>
                  <a:pt x="1411" y="246239"/>
                  <a:pt x="-1764" y="186619"/>
                  <a:pt x="141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Chevron 17">
            <a:extLst>
              <a:ext uri="{FF2B5EF4-FFF2-40B4-BE49-F238E27FC236}">
                <a16:creationId xmlns:a16="http://schemas.microsoft.com/office/drawing/2014/main" id="{A1F6808D-8B48-434D-9CB4-49D6CAB59124}"/>
              </a:ext>
            </a:extLst>
          </p:cNvPr>
          <p:cNvSpPr/>
          <p:nvPr/>
        </p:nvSpPr>
        <p:spPr>
          <a:xfrm>
            <a:off x="2127229" y="3476040"/>
            <a:ext cx="415787" cy="55302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nvGrpSpPr>
          <p:cNvPr id="26" name="Group 25">
            <a:extLst>
              <a:ext uri="{FF2B5EF4-FFF2-40B4-BE49-F238E27FC236}">
                <a16:creationId xmlns:a16="http://schemas.microsoft.com/office/drawing/2014/main" id="{77AED800-BB2D-EE4E-BC09-74723DE06FC4}"/>
              </a:ext>
            </a:extLst>
          </p:cNvPr>
          <p:cNvGrpSpPr/>
          <p:nvPr/>
        </p:nvGrpSpPr>
        <p:grpSpPr>
          <a:xfrm>
            <a:off x="0" y="1769246"/>
            <a:ext cx="2543016" cy="553029"/>
            <a:chOff x="0" y="2844199"/>
            <a:chExt cx="2543016" cy="553029"/>
          </a:xfrm>
        </p:grpSpPr>
        <p:sp>
          <p:nvSpPr>
            <p:cNvPr id="27" name="Pentagon 2">
              <a:extLst>
                <a:ext uri="{FF2B5EF4-FFF2-40B4-BE49-F238E27FC236}">
                  <a16:creationId xmlns:a16="http://schemas.microsoft.com/office/drawing/2014/main" id="{CABB3AD8-5D26-8740-9B19-660C2D4A06E4}"/>
                </a:ext>
              </a:extLst>
            </p:cNvPr>
            <p:cNvSpPr/>
            <p:nvPr/>
          </p:nvSpPr>
          <p:spPr>
            <a:xfrm>
              <a:off x="0" y="2844199"/>
              <a:ext cx="2371725" cy="553029"/>
            </a:xfrm>
            <a:custGeom>
              <a:avLst/>
              <a:gdLst>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1411 w 2025420"/>
                <a:gd name="connsiteY0" fmla="*/ 0 h 369358"/>
                <a:gd name="connsiteX1" fmla="*/ 1840741 w 2025420"/>
                <a:gd name="connsiteY1" fmla="*/ 0 h 369358"/>
                <a:gd name="connsiteX2" fmla="*/ 2025420 w 2025420"/>
                <a:gd name="connsiteY2" fmla="*/ 184679 h 369358"/>
                <a:gd name="connsiteX3" fmla="*/ 1840741 w 2025420"/>
                <a:gd name="connsiteY3" fmla="*/ 369358 h 369358"/>
                <a:gd name="connsiteX4" fmla="*/ 1411 w 2025420"/>
                <a:gd name="connsiteY4" fmla="*/ 369358 h 369358"/>
                <a:gd name="connsiteX5" fmla="*/ 1411 w 2025420"/>
                <a:gd name="connsiteY5" fmla="*/ 0 h 369358"/>
                <a:gd name="connsiteX0" fmla="*/ 1411 w 1904233"/>
                <a:gd name="connsiteY0" fmla="*/ 0 h 369358"/>
                <a:gd name="connsiteX1" fmla="*/ 1840741 w 1904233"/>
                <a:gd name="connsiteY1" fmla="*/ 0 h 369358"/>
                <a:gd name="connsiteX2" fmla="*/ 1904233 w 1904233"/>
                <a:gd name="connsiteY2" fmla="*/ 184679 h 369358"/>
                <a:gd name="connsiteX3" fmla="*/ 1840741 w 1904233"/>
                <a:gd name="connsiteY3" fmla="*/ 369358 h 369358"/>
                <a:gd name="connsiteX4" fmla="*/ 1411 w 1904233"/>
                <a:gd name="connsiteY4" fmla="*/ 369358 h 369358"/>
                <a:gd name="connsiteX5" fmla="*/ 1411 w 1904233"/>
                <a:gd name="connsiteY5" fmla="*/ 0 h 36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4233" h="369358">
                  <a:moveTo>
                    <a:pt x="1411" y="0"/>
                  </a:moveTo>
                  <a:lnTo>
                    <a:pt x="1840741" y="0"/>
                  </a:lnTo>
                  <a:lnTo>
                    <a:pt x="1904233" y="184679"/>
                  </a:lnTo>
                  <a:lnTo>
                    <a:pt x="1840741" y="369358"/>
                  </a:lnTo>
                  <a:lnTo>
                    <a:pt x="1411" y="369358"/>
                  </a:lnTo>
                  <a:cubicBezTo>
                    <a:pt x="1411" y="246239"/>
                    <a:pt x="-1764" y="186619"/>
                    <a:pt x="141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Chevron 27">
              <a:extLst>
                <a:ext uri="{FF2B5EF4-FFF2-40B4-BE49-F238E27FC236}">
                  <a16:creationId xmlns:a16="http://schemas.microsoft.com/office/drawing/2014/main" id="{455EE51E-495B-9F48-84DE-728E673DFA1F}"/>
                </a:ext>
              </a:extLst>
            </p:cNvPr>
            <p:cNvSpPr/>
            <p:nvPr/>
          </p:nvSpPr>
          <p:spPr>
            <a:xfrm>
              <a:off x="2127229" y="2844199"/>
              <a:ext cx="415787" cy="55302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nvGrpSpPr>
          <p:cNvPr id="23" name="Group 22">
            <a:extLst>
              <a:ext uri="{FF2B5EF4-FFF2-40B4-BE49-F238E27FC236}">
                <a16:creationId xmlns:a16="http://schemas.microsoft.com/office/drawing/2014/main" id="{B3F05A10-31D0-F14F-A42A-BDB8790A6268}"/>
              </a:ext>
            </a:extLst>
          </p:cNvPr>
          <p:cNvGrpSpPr/>
          <p:nvPr/>
        </p:nvGrpSpPr>
        <p:grpSpPr>
          <a:xfrm>
            <a:off x="0" y="5098773"/>
            <a:ext cx="2543016" cy="553029"/>
            <a:chOff x="0" y="2844199"/>
            <a:chExt cx="2543016" cy="553029"/>
          </a:xfrm>
        </p:grpSpPr>
        <p:sp>
          <p:nvSpPr>
            <p:cNvPr id="24" name="Pentagon 2">
              <a:extLst>
                <a:ext uri="{FF2B5EF4-FFF2-40B4-BE49-F238E27FC236}">
                  <a16:creationId xmlns:a16="http://schemas.microsoft.com/office/drawing/2014/main" id="{76A195B4-8B22-C341-BB3D-D905FAD43600}"/>
                </a:ext>
              </a:extLst>
            </p:cNvPr>
            <p:cNvSpPr/>
            <p:nvPr/>
          </p:nvSpPr>
          <p:spPr>
            <a:xfrm>
              <a:off x="0" y="2844199"/>
              <a:ext cx="2371725" cy="553029"/>
            </a:xfrm>
            <a:custGeom>
              <a:avLst/>
              <a:gdLst>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1411 w 2025420"/>
                <a:gd name="connsiteY0" fmla="*/ 0 h 369358"/>
                <a:gd name="connsiteX1" fmla="*/ 1840741 w 2025420"/>
                <a:gd name="connsiteY1" fmla="*/ 0 h 369358"/>
                <a:gd name="connsiteX2" fmla="*/ 2025420 w 2025420"/>
                <a:gd name="connsiteY2" fmla="*/ 184679 h 369358"/>
                <a:gd name="connsiteX3" fmla="*/ 1840741 w 2025420"/>
                <a:gd name="connsiteY3" fmla="*/ 369358 h 369358"/>
                <a:gd name="connsiteX4" fmla="*/ 1411 w 2025420"/>
                <a:gd name="connsiteY4" fmla="*/ 369358 h 369358"/>
                <a:gd name="connsiteX5" fmla="*/ 1411 w 2025420"/>
                <a:gd name="connsiteY5" fmla="*/ 0 h 369358"/>
                <a:gd name="connsiteX0" fmla="*/ 1411 w 1904233"/>
                <a:gd name="connsiteY0" fmla="*/ 0 h 369358"/>
                <a:gd name="connsiteX1" fmla="*/ 1840741 w 1904233"/>
                <a:gd name="connsiteY1" fmla="*/ 0 h 369358"/>
                <a:gd name="connsiteX2" fmla="*/ 1904233 w 1904233"/>
                <a:gd name="connsiteY2" fmla="*/ 184679 h 369358"/>
                <a:gd name="connsiteX3" fmla="*/ 1840741 w 1904233"/>
                <a:gd name="connsiteY3" fmla="*/ 369358 h 369358"/>
                <a:gd name="connsiteX4" fmla="*/ 1411 w 1904233"/>
                <a:gd name="connsiteY4" fmla="*/ 369358 h 369358"/>
                <a:gd name="connsiteX5" fmla="*/ 1411 w 1904233"/>
                <a:gd name="connsiteY5" fmla="*/ 0 h 36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4233" h="369358">
                  <a:moveTo>
                    <a:pt x="1411" y="0"/>
                  </a:moveTo>
                  <a:lnTo>
                    <a:pt x="1840741" y="0"/>
                  </a:lnTo>
                  <a:lnTo>
                    <a:pt x="1904233" y="184679"/>
                  </a:lnTo>
                  <a:lnTo>
                    <a:pt x="1840741" y="369358"/>
                  </a:lnTo>
                  <a:lnTo>
                    <a:pt x="1411" y="369358"/>
                  </a:lnTo>
                  <a:cubicBezTo>
                    <a:pt x="1411" y="246239"/>
                    <a:pt x="-1764" y="186619"/>
                    <a:pt x="141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Chevron 24">
              <a:extLst>
                <a:ext uri="{FF2B5EF4-FFF2-40B4-BE49-F238E27FC236}">
                  <a16:creationId xmlns:a16="http://schemas.microsoft.com/office/drawing/2014/main" id="{7AF7CC98-AB8B-8F4C-B0E3-0F88B9B58AC0}"/>
                </a:ext>
              </a:extLst>
            </p:cNvPr>
            <p:cNvSpPr/>
            <p:nvPr/>
          </p:nvSpPr>
          <p:spPr>
            <a:xfrm>
              <a:off x="2127229" y="2844199"/>
              <a:ext cx="415787" cy="55302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pic>
        <p:nvPicPr>
          <p:cNvPr id="4" name="Graphic 3">
            <a:extLst>
              <a:ext uri="{FF2B5EF4-FFF2-40B4-BE49-F238E27FC236}">
                <a16:creationId xmlns:a16="http://schemas.microsoft.com/office/drawing/2014/main" id="{0E508A15-19FB-914D-BE0D-A79F35F3A2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8662" y="1588559"/>
            <a:ext cx="914400" cy="914400"/>
          </a:xfrm>
          <a:prstGeom prst="rect">
            <a:avLst/>
          </a:prstGeom>
        </p:spPr>
      </p:pic>
      <p:pic>
        <p:nvPicPr>
          <p:cNvPr id="5" name="Graphic 4">
            <a:extLst>
              <a:ext uri="{FF2B5EF4-FFF2-40B4-BE49-F238E27FC236}">
                <a16:creationId xmlns:a16="http://schemas.microsoft.com/office/drawing/2014/main" id="{BD17045E-BDBE-084E-A667-B2FDC00C0C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8662" y="3295353"/>
            <a:ext cx="914400" cy="914400"/>
          </a:xfrm>
          <a:prstGeom prst="rect">
            <a:avLst/>
          </a:prstGeom>
        </p:spPr>
      </p:pic>
      <p:pic>
        <p:nvPicPr>
          <p:cNvPr id="14" name="Graphic 13">
            <a:extLst>
              <a:ext uri="{FF2B5EF4-FFF2-40B4-BE49-F238E27FC236}">
                <a16:creationId xmlns:a16="http://schemas.microsoft.com/office/drawing/2014/main" id="{F66A951F-8E66-E541-A18C-269179B7D0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8662" y="4918086"/>
            <a:ext cx="914400" cy="914400"/>
          </a:xfrm>
          <a:prstGeom prst="rect">
            <a:avLst/>
          </a:prstGeom>
        </p:spPr>
      </p:pic>
    </p:spTree>
    <p:extLst>
      <p:ext uri="{BB962C8B-B14F-4D97-AF65-F5344CB8AC3E}">
        <p14:creationId xmlns:p14="http://schemas.microsoft.com/office/powerpoint/2010/main" val="645100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790D5B-0AA0-4566-B280-11121E0B7573}"/>
              </a:ext>
            </a:extLst>
          </p:cNvPr>
          <p:cNvSpPr/>
          <p:nvPr/>
        </p:nvSpPr>
        <p:spPr>
          <a:xfrm>
            <a:off x="5971607" y="3244334"/>
            <a:ext cx="248786" cy="369332"/>
          </a:xfrm>
          <a:prstGeom prst="rect">
            <a:avLst/>
          </a:prstGeom>
        </p:spPr>
        <p:txBody>
          <a:bodyPr wrap="none">
            <a:spAutoFit/>
          </a:bodyPr>
          <a:lstStyle/>
          <a:p>
            <a:r>
              <a:rPr lang="en-US"/>
              <a:t> </a:t>
            </a:r>
          </a:p>
        </p:txBody>
      </p:sp>
      <p:sp>
        <p:nvSpPr>
          <p:cNvPr id="3" name="Rectangle 2">
            <a:extLst>
              <a:ext uri="{FF2B5EF4-FFF2-40B4-BE49-F238E27FC236}">
                <a16:creationId xmlns:a16="http://schemas.microsoft.com/office/drawing/2014/main" id="{8F3EFDAE-022A-49A5-A32D-A5670E2D043A}"/>
              </a:ext>
            </a:extLst>
          </p:cNvPr>
          <p:cNvSpPr/>
          <p:nvPr/>
        </p:nvSpPr>
        <p:spPr>
          <a:xfrm>
            <a:off x="5971607" y="3244334"/>
            <a:ext cx="248786" cy="369332"/>
          </a:xfrm>
          <a:prstGeom prst="rect">
            <a:avLst/>
          </a:prstGeom>
        </p:spPr>
        <p:txBody>
          <a:bodyPr wrap="none">
            <a:spAutoFit/>
          </a:bodyPr>
          <a:lstStyle/>
          <a:p>
            <a:r>
              <a:rPr lang="en-US"/>
              <a:t> </a:t>
            </a:r>
          </a:p>
        </p:txBody>
      </p:sp>
    </p:spTree>
    <p:extLst>
      <p:ext uri="{BB962C8B-B14F-4D97-AF65-F5344CB8AC3E}">
        <p14:creationId xmlns:p14="http://schemas.microsoft.com/office/powerpoint/2010/main" val="91176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54E1-6AC8-4808-AFEE-7F97DAAD2C7A}"/>
              </a:ext>
            </a:extLst>
          </p:cNvPr>
          <p:cNvSpPr>
            <a:spLocks noGrp="1"/>
          </p:cNvSpPr>
          <p:nvPr>
            <p:ph type="title"/>
          </p:nvPr>
        </p:nvSpPr>
        <p:spPr/>
        <p:txBody>
          <a:bodyPr/>
          <a:lstStyle/>
          <a:p>
            <a:r>
              <a:rPr lang="en-US"/>
              <a:t>MiCloud Connect + Microsoft Teams</a:t>
            </a:r>
          </a:p>
        </p:txBody>
      </p:sp>
      <p:sp>
        <p:nvSpPr>
          <p:cNvPr id="4" name="Slide Number Placeholder 3">
            <a:extLst>
              <a:ext uri="{FF2B5EF4-FFF2-40B4-BE49-F238E27FC236}">
                <a16:creationId xmlns:a16="http://schemas.microsoft.com/office/drawing/2014/main" id="{7E902B7B-F464-47B5-BC7E-6AA4DC653CDA}"/>
              </a:ext>
            </a:extLst>
          </p:cNvPr>
          <p:cNvSpPr>
            <a:spLocks noGrp="1"/>
          </p:cNvSpPr>
          <p:nvPr>
            <p:ph type="sldNum" sz="quarter" idx="4"/>
          </p:nvPr>
        </p:nvSpPr>
        <p:spPr/>
        <p:txBody>
          <a:bodyPr/>
          <a:lstStyle/>
          <a:p>
            <a:fld id="{CA93F7F0-4438-4A90-AB24-A1145129226D}" type="slidenum">
              <a:rPr lang="en-US" smtClean="0"/>
              <a:pPr/>
              <a:t>12</a:t>
            </a:fld>
            <a:endParaRPr lang="en-US"/>
          </a:p>
        </p:txBody>
      </p:sp>
      <p:sp>
        <p:nvSpPr>
          <p:cNvPr id="5" name="TextBox 4">
            <a:extLst>
              <a:ext uri="{FF2B5EF4-FFF2-40B4-BE49-F238E27FC236}">
                <a16:creationId xmlns:a16="http://schemas.microsoft.com/office/drawing/2014/main" id="{2DD5A700-9A8B-45C2-98E3-A19B4BC40C4B}"/>
              </a:ext>
            </a:extLst>
          </p:cNvPr>
          <p:cNvSpPr txBox="1"/>
          <p:nvPr/>
        </p:nvSpPr>
        <p:spPr>
          <a:xfrm>
            <a:off x="515563" y="2081106"/>
            <a:ext cx="3593771" cy="1200329"/>
          </a:xfrm>
          <a:prstGeom prst="rect">
            <a:avLst/>
          </a:prstGeom>
          <a:noFill/>
        </p:spPr>
        <p:txBody>
          <a:bodyPr wrap="square" rtlCol="0">
            <a:spAutoFit/>
          </a:bodyPr>
          <a:lstStyle/>
          <a:p>
            <a:pPr algn="ctr"/>
            <a:r>
              <a:rPr lang="en-US" b="1">
                <a:solidFill>
                  <a:schemeClr val="accent2"/>
                </a:solidFill>
              </a:rPr>
              <a:t>Click-to-Call</a:t>
            </a:r>
          </a:p>
          <a:p>
            <a:pPr algn="ctr"/>
            <a:r>
              <a:rPr lang="en-US"/>
              <a:t>Save time and reduce entry errors by simply clicking on any phone number to place a call.</a:t>
            </a:r>
          </a:p>
        </p:txBody>
      </p:sp>
      <p:sp>
        <p:nvSpPr>
          <p:cNvPr id="6" name="TextBox 5">
            <a:extLst>
              <a:ext uri="{FF2B5EF4-FFF2-40B4-BE49-F238E27FC236}">
                <a16:creationId xmlns:a16="http://schemas.microsoft.com/office/drawing/2014/main" id="{8A8E669E-5612-4699-BC5E-2DE832D781D7}"/>
              </a:ext>
            </a:extLst>
          </p:cNvPr>
          <p:cNvSpPr txBox="1"/>
          <p:nvPr/>
        </p:nvSpPr>
        <p:spPr>
          <a:xfrm>
            <a:off x="4215201" y="2085997"/>
            <a:ext cx="3593771" cy="1477328"/>
          </a:xfrm>
          <a:prstGeom prst="rect">
            <a:avLst/>
          </a:prstGeom>
          <a:noFill/>
        </p:spPr>
        <p:txBody>
          <a:bodyPr wrap="square" rtlCol="0">
            <a:spAutoFit/>
          </a:bodyPr>
          <a:lstStyle/>
          <a:p>
            <a:pPr algn="ctr"/>
            <a:r>
              <a:rPr lang="en-US" b="1">
                <a:solidFill>
                  <a:schemeClr val="accent2"/>
                </a:solidFill>
              </a:rPr>
              <a:t>Advanced Telephony</a:t>
            </a:r>
          </a:p>
          <a:p>
            <a:pPr algn="ctr"/>
            <a:r>
              <a:rPr lang="en-US"/>
              <a:t>Enhance your collaboration experience with call routing, hunt groups, presence, call history, call merging and more. </a:t>
            </a:r>
            <a:endParaRPr lang="en-US" b="1"/>
          </a:p>
        </p:txBody>
      </p:sp>
      <p:sp>
        <p:nvSpPr>
          <p:cNvPr id="8" name="TextBox 7">
            <a:extLst>
              <a:ext uri="{FF2B5EF4-FFF2-40B4-BE49-F238E27FC236}">
                <a16:creationId xmlns:a16="http://schemas.microsoft.com/office/drawing/2014/main" id="{DBD516D8-2FC4-4BEF-8A79-4AEA91B4EBAF}"/>
              </a:ext>
            </a:extLst>
          </p:cNvPr>
          <p:cNvSpPr txBox="1"/>
          <p:nvPr/>
        </p:nvSpPr>
        <p:spPr>
          <a:xfrm>
            <a:off x="7914839" y="2081105"/>
            <a:ext cx="3593771" cy="1200329"/>
          </a:xfrm>
          <a:prstGeom prst="rect">
            <a:avLst/>
          </a:prstGeom>
          <a:noFill/>
        </p:spPr>
        <p:txBody>
          <a:bodyPr wrap="square" rtlCol="0">
            <a:spAutoFit/>
          </a:bodyPr>
          <a:lstStyle/>
          <a:p>
            <a:pPr algn="ctr"/>
            <a:r>
              <a:rPr lang="en-US" b="1">
                <a:solidFill>
                  <a:schemeClr val="accent2"/>
                </a:solidFill>
              </a:rPr>
              <a:t>Single Sign-On</a:t>
            </a:r>
          </a:p>
          <a:p>
            <a:pPr algn="ctr"/>
            <a:r>
              <a:rPr lang="en-US"/>
              <a:t>Eliminate multiple logins with our Active Directory integration for a single password across systems. </a:t>
            </a:r>
            <a:endParaRPr lang="en-US" b="1"/>
          </a:p>
        </p:txBody>
      </p:sp>
      <p:sp>
        <p:nvSpPr>
          <p:cNvPr id="9" name="TextBox 8">
            <a:extLst>
              <a:ext uri="{FF2B5EF4-FFF2-40B4-BE49-F238E27FC236}">
                <a16:creationId xmlns:a16="http://schemas.microsoft.com/office/drawing/2014/main" id="{915EFE50-6664-42A0-A2E9-928C9EFA6DFB}"/>
              </a:ext>
            </a:extLst>
          </p:cNvPr>
          <p:cNvSpPr txBox="1"/>
          <p:nvPr/>
        </p:nvSpPr>
        <p:spPr>
          <a:xfrm>
            <a:off x="515563" y="4864747"/>
            <a:ext cx="3593771" cy="1477328"/>
          </a:xfrm>
          <a:prstGeom prst="rect">
            <a:avLst/>
          </a:prstGeom>
          <a:noFill/>
        </p:spPr>
        <p:txBody>
          <a:bodyPr wrap="square" rtlCol="0">
            <a:spAutoFit/>
          </a:bodyPr>
          <a:lstStyle/>
          <a:p>
            <a:pPr algn="ctr"/>
            <a:r>
              <a:rPr lang="en-US" b="1">
                <a:solidFill>
                  <a:schemeClr val="accent2"/>
                </a:solidFill>
              </a:rPr>
              <a:t>Outlook Integration</a:t>
            </a:r>
          </a:p>
          <a:p>
            <a:pPr algn="ctr"/>
            <a:r>
              <a:rPr lang="en-US"/>
              <a:t>Easily schedule meetings and automate your presence and call routing as your schedule changes. </a:t>
            </a:r>
          </a:p>
        </p:txBody>
      </p:sp>
      <p:sp>
        <p:nvSpPr>
          <p:cNvPr id="10" name="TextBox 9">
            <a:extLst>
              <a:ext uri="{FF2B5EF4-FFF2-40B4-BE49-F238E27FC236}">
                <a16:creationId xmlns:a16="http://schemas.microsoft.com/office/drawing/2014/main" id="{94BBF64A-0114-44AC-8C17-5DD113379913}"/>
              </a:ext>
            </a:extLst>
          </p:cNvPr>
          <p:cNvSpPr txBox="1"/>
          <p:nvPr/>
        </p:nvSpPr>
        <p:spPr>
          <a:xfrm>
            <a:off x="4318171" y="4864747"/>
            <a:ext cx="3593771" cy="1477328"/>
          </a:xfrm>
          <a:prstGeom prst="rect">
            <a:avLst/>
          </a:prstGeom>
          <a:noFill/>
        </p:spPr>
        <p:txBody>
          <a:bodyPr wrap="square" rtlCol="0">
            <a:spAutoFit/>
          </a:bodyPr>
          <a:lstStyle/>
          <a:p>
            <a:pPr algn="ctr"/>
            <a:r>
              <a:rPr lang="en-US" b="1">
                <a:solidFill>
                  <a:schemeClr val="accent2"/>
                </a:solidFill>
              </a:rPr>
              <a:t>Contact Center</a:t>
            </a:r>
          </a:p>
          <a:p>
            <a:pPr algn="ctr"/>
            <a:r>
              <a:rPr lang="en-US"/>
              <a:t>Improve your customer experience with our integrated or over-the-top options for simple or robust contact center capabilities. </a:t>
            </a:r>
          </a:p>
        </p:txBody>
      </p:sp>
      <p:sp>
        <p:nvSpPr>
          <p:cNvPr id="11" name="TextBox 10">
            <a:extLst>
              <a:ext uri="{FF2B5EF4-FFF2-40B4-BE49-F238E27FC236}">
                <a16:creationId xmlns:a16="http://schemas.microsoft.com/office/drawing/2014/main" id="{680C7025-92CD-41F2-B7B2-FE4EABCF6662}"/>
              </a:ext>
            </a:extLst>
          </p:cNvPr>
          <p:cNvSpPr txBox="1"/>
          <p:nvPr/>
        </p:nvSpPr>
        <p:spPr>
          <a:xfrm>
            <a:off x="8002093" y="4864747"/>
            <a:ext cx="3593771" cy="1477328"/>
          </a:xfrm>
          <a:prstGeom prst="rect">
            <a:avLst/>
          </a:prstGeom>
          <a:noFill/>
        </p:spPr>
        <p:txBody>
          <a:bodyPr wrap="square" rtlCol="0">
            <a:spAutoFit/>
          </a:bodyPr>
          <a:lstStyle/>
          <a:p>
            <a:pPr algn="ctr"/>
            <a:r>
              <a:rPr lang="en-US" b="1">
                <a:solidFill>
                  <a:schemeClr val="accent2"/>
                </a:solidFill>
              </a:rPr>
              <a:t>CRM Integration</a:t>
            </a:r>
          </a:p>
          <a:p>
            <a:pPr algn="ctr"/>
            <a:r>
              <a:rPr lang="en-US"/>
              <a:t>Increase agent efficiency with our native CRM integrations including Microsoft Dynamics and Salesforce. </a:t>
            </a:r>
          </a:p>
        </p:txBody>
      </p:sp>
      <p:pic>
        <p:nvPicPr>
          <p:cNvPr id="14" name="Graphic 13">
            <a:extLst>
              <a:ext uri="{FF2B5EF4-FFF2-40B4-BE49-F238E27FC236}">
                <a16:creationId xmlns:a16="http://schemas.microsoft.com/office/drawing/2014/main" id="{7B889808-FB16-4166-8AEE-ECD076CB64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03405" y="1134026"/>
            <a:ext cx="818086" cy="818086"/>
          </a:xfrm>
          <a:prstGeom prst="rect">
            <a:avLst/>
          </a:prstGeom>
        </p:spPr>
      </p:pic>
      <p:pic>
        <p:nvPicPr>
          <p:cNvPr id="16" name="Graphic 15">
            <a:extLst>
              <a:ext uri="{FF2B5EF4-FFF2-40B4-BE49-F238E27FC236}">
                <a16:creationId xmlns:a16="http://schemas.microsoft.com/office/drawing/2014/main" id="{117894BC-6177-44E5-897F-03B8DFDC8A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47366" y="1128927"/>
            <a:ext cx="818085" cy="818085"/>
          </a:xfrm>
          <a:prstGeom prst="rect">
            <a:avLst/>
          </a:prstGeom>
        </p:spPr>
      </p:pic>
      <p:pic>
        <p:nvPicPr>
          <p:cNvPr id="18" name="Graphic 17">
            <a:extLst>
              <a:ext uri="{FF2B5EF4-FFF2-40B4-BE49-F238E27FC236}">
                <a16:creationId xmlns:a16="http://schemas.microsoft.com/office/drawing/2014/main" id="{8CD4153E-6DDF-45DA-91DA-3E30CCA2C3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91325" y="1128927"/>
            <a:ext cx="818085" cy="818085"/>
          </a:xfrm>
          <a:prstGeom prst="rect">
            <a:avLst/>
          </a:prstGeom>
        </p:spPr>
      </p:pic>
      <p:pic>
        <p:nvPicPr>
          <p:cNvPr id="20" name="Graphic 19">
            <a:extLst>
              <a:ext uri="{FF2B5EF4-FFF2-40B4-BE49-F238E27FC236}">
                <a16:creationId xmlns:a16="http://schemas.microsoft.com/office/drawing/2014/main" id="{7F40B9A0-E210-44BE-A450-67B8DCAC7F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03405" y="3895969"/>
            <a:ext cx="818085" cy="818085"/>
          </a:xfrm>
          <a:prstGeom prst="rect">
            <a:avLst/>
          </a:prstGeom>
        </p:spPr>
      </p:pic>
      <p:pic>
        <p:nvPicPr>
          <p:cNvPr id="22" name="Graphic 21">
            <a:extLst>
              <a:ext uri="{FF2B5EF4-FFF2-40B4-BE49-F238E27FC236}">
                <a16:creationId xmlns:a16="http://schemas.microsoft.com/office/drawing/2014/main" id="{9845244D-49A5-415E-88BC-F296B01AE4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46671" y="3915149"/>
            <a:ext cx="818085" cy="818085"/>
          </a:xfrm>
          <a:prstGeom prst="rect">
            <a:avLst/>
          </a:prstGeom>
        </p:spPr>
      </p:pic>
      <p:pic>
        <p:nvPicPr>
          <p:cNvPr id="24" name="Graphic 23">
            <a:extLst>
              <a:ext uri="{FF2B5EF4-FFF2-40B4-BE49-F238E27FC236}">
                <a16:creationId xmlns:a16="http://schemas.microsoft.com/office/drawing/2014/main" id="{3358AB16-787A-4219-A552-04F11918AA2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389937" y="3895969"/>
            <a:ext cx="818085" cy="818085"/>
          </a:xfrm>
          <a:prstGeom prst="rect">
            <a:avLst/>
          </a:prstGeom>
        </p:spPr>
      </p:pic>
    </p:spTree>
    <p:extLst>
      <p:ext uri="{BB962C8B-B14F-4D97-AF65-F5344CB8AC3E}">
        <p14:creationId xmlns:p14="http://schemas.microsoft.com/office/powerpoint/2010/main" val="291393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369C2-0CAF-43B2-82BE-2EBBB084ADF7}"/>
              </a:ext>
            </a:extLst>
          </p:cNvPr>
          <p:cNvSpPr>
            <a:spLocks noGrp="1"/>
          </p:cNvSpPr>
          <p:nvPr>
            <p:ph type="title"/>
          </p:nvPr>
        </p:nvSpPr>
        <p:spPr/>
        <p:txBody>
          <a:bodyPr/>
          <a:lstStyle/>
          <a:p>
            <a:r>
              <a:rPr lang="en-US"/>
              <a:t>Demo: How MiCloud Connect and Microsoft Teams Work Together</a:t>
            </a:r>
          </a:p>
        </p:txBody>
      </p:sp>
      <p:sp>
        <p:nvSpPr>
          <p:cNvPr id="4" name="Slide Number Placeholder 3">
            <a:extLst>
              <a:ext uri="{FF2B5EF4-FFF2-40B4-BE49-F238E27FC236}">
                <a16:creationId xmlns:a16="http://schemas.microsoft.com/office/drawing/2014/main" id="{048ECCFC-705A-4D1E-BD74-10E048977E86}"/>
              </a:ext>
            </a:extLst>
          </p:cNvPr>
          <p:cNvSpPr>
            <a:spLocks noGrp="1"/>
          </p:cNvSpPr>
          <p:nvPr>
            <p:ph type="sldNum" sz="quarter" idx="4"/>
          </p:nvPr>
        </p:nvSpPr>
        <p:spPr/>
        <p:txBody>
          <a:bodyPr/>
          <a:lstStyle/>
          <a:p>
            <a:fld id="{CA93F7F0-4438-4A90-AB24-A1145129226D}" type="slidenum">
              <a:rPr lang="en-US" smtClean="0"/>
              <a:pPr/>
              <a:t>13</a:t>
            </a:fld>
            <a:endParaRPr lang="en-US"/>
          </a:p>
        </p:txBody>
      </p:sp>
      <p:pic>
        <p:nvPicPr>
          <p:cNvPr id="5" name="Picture 4" descr="A picture containing computer, computer&#10;&#10;Description automatically generated">
            <a:hlinkClick r:id="rId2"/>
            <a:extLst>
              <a:ext uri="{FF2B5EF4-FFF2-40B4-BE49-F238E27FC236}">
                <a16:creationId xmlns:a16="http://schemas.microsoft.com/office/drawing/2014/main" id="{79C7356C-5ACA-47C4-A0CB-14D8157EE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814" y="1354642"/>
            <a:ext cx="8632372" cy="4855709"/>
          </a:xfrm>
          <a:prstGeom prst="rect">
            <a:avLst/>
          </a:prstGeom>
        </p:spPr>
      </p:pic>
      <p:pic>
        <p:nvPicPr>
          <p:cNvPr id="6" name="Picture 2" descr="video play button">
            <a:hlinkClick r:id="rId2"/>
            <a:extLst>
              <a:ext uri="{FF2B5EF4-FFF2-40B4-BE49-F238E27FC236}">
                <a16:creationId xmlns:a16="http://schemas.microsoft.com/office/drawing/2014/main" id="{14B8B14C-EB08-4D1F-8EF3-053645575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07" y="2353746"/>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313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7469-363F-40B7-9C05-662B5CCCCE6F}"/>
              </a:ext>
            </a:extLst>
          </p:cNvPr>
          <p:cNvSpPr>
            <a:spLocks noGrp="1"/>
          </p:cNvSpPr>
          <p:nvPr>
            <p:ph type="title"/>
          </p:nvPr>
        </p:nvSpPr>
        <p:spPr/>
        <p:txBody>
          <a:bodyPr/>
          <a:lstStyle/>
          <a:p>
            <a:r>
              <a:rPr lang="en-US" dirty="0" err="1"/>
              <a:t>MiCloud</a:t>
            </a:r>
            <a:r>
              <a:rPr lang="en-US" dirty="0"/>
              <a:t> Connect for Microsoft Teams</a:t>
            </a:r>
          </a:p>
        </p:txBody>
      </p:sp>
      <p:pic>
        <p:nvPicPr>
          <p:cNvPr id="6" name="Content Placeholder 5" descr="A screenshot of a computer&#10;&#10;Description automatically generated">
            <a:extLst>
              <a:ext uri="{FF2B5EF4-FFF2-40B4-BE49-F238E27FC236}">
                <a16:creationId xmlns:a16="http://schemas.microsoft.com/office/drawing/2014/main" id="{89CDDE9C-D1AB-4561-811C-004A7E62BE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82741" y="987752"/>
            <a:ext cx="4473183" cy="2959904"/>
          </a:xfrm>
        </p:spPr>
      </p:pic>
      <p:sp>
        <p:nvSpPr>
          <p:cNvPr id="4" name="TextBox 3">
            <a:extLst>
              <a:ext uri="{FF2B5EF4-FFF2-40B4-BE49-F238E27FC236}">
                <a16:creationId xmlns:a16="http://schemas.microsoft.com/office/drawing/2014/main" id="{3ACDC66F-B048-4751-81B5-CEA2AD3BFC02}"/>
              </a:ext>
            </a:extLst>
          </p:cNvPr>
          <p:cNvSpPr txBox="1"/>
          <p:nvPr/>
        </p:nvSpPr>
        <p:spPr>
          <a:xfrm>
            <a:off x="8689506" y="3087854"/>
            <a:ext cx="3260154" cy="1477328"/>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n-US" dirty="0">
                <a:solidFill>
                  <a:schemeClr val="accent6"/>
                </a:solidFill>
              </a:rPr>
              <a:t>Integrated Mitel telephony</a:t>
            </a:r>
          </a:p>
          <a:p>
            <a:pPr marL="285750" indent="-285750">
              <a:buClr>
                <a:schemeClr val="accent2"/>
              </a:buClr>
              <a:buFont typeface="Arial" panose="020B0604020202020204" pitchFamily="34" charset="0"/>
              <a:buChar char="•"/>
            </a:pPr>
            <a:r>
              <a:rPr lang="en-US" dirty="0">
                <a:solidFill>
                  <a:schemeClr val="accent6"/>
                </a:solidFill>
              </a:rPr>
              <a:t>Click-to-dial</a:t>
            </a:r>
          </a:p>
          <a:p>
            <a:pPr marL="285750" indent="-285750">
              <a:buClr>
                <a:schemeClr val="accent2"/>
              </a:buClr>
              <a:buFont typeface="Arial" panose="020B0604020202020204" pitchFamily="34" charset="0"/>
              <a:buChar char="•"/>
            </a:pPr>
            <a:r>
              <a:rPr lang="en-US" dirty="0">
                <a:solidFill>
                  <a:schemeClr val="accent6"/>
                </a:solidFill>
              </a:rPr>
              <a:t>Seamless experience with Mitel’s enterprise telephony features </a:t>
            </a:r>
          </a:p>
        </p:txBody>
      </p:sp>
      <p:pic>
        <p:nvPicPr>
          <p:cNvPr id="9" name="Picture 9" descr="Graphical user interface, application, Teams&#10;&#10;Description automatically generated">
            <a:extLst>
              <a:ext uri="{FF2B5EF4-FFF2-40B4-BE49-F238E27FC236}">
                <a16:creationId xmlns:a16="http://schemas.microsoft.com/office/drawing/2014/main" id="{23ABD87E-967F-49C5-9FBA-4EDA52976B46}"/>
              </a:ext>
            </a:extLst>
          </p:cNvPr>
          <p:cNvPicPr>
            <a:picLocks noChangeAspect="1"/>
          </p:cNvPicPr>
          <p:nvPr/>
        </p:nvPicPr>
        <p:blipFill>
          <a:blip r:embed="rId4"/>
          <a:stretch>
            <a:fillRect/>
          </a:stretch>
        </p:blipFill>
        <p:spPr>
          <a:xfrm>
            <a:off x="1379517" y="1512344"/>
            <a:ext cx="4306784" cy="2962457"/>
          </a:xfrm>
          <a:prstGeom prst="rect">
            <a:avLst/>
          </a:prstGeom>
        </p:spPr>
      </p:pic>
      <p:pic>
        <p:nvPicPr>
          <p:cNvPr id="10" name="Picture 10" descr="Graphical user interface, application, Teams&#10;&#10;Description automatically generated">
            <a:extLst>
              <a:ext uri="{FF2B5EF4-FFF2-40B4-BE49-F238E27FC236}">
                <a16:creationId xmlns:a16="http://schemas.microsoft.com/office/drawing/2014/main" id="{CA678636-626B-46E2-A143-E58540420598}"/>
              </a:ext>
            </a:extLst>
          </p:cNvPr>
          <p:cNvPicPr>
            <a:picLocks noChangeAspect="1"/>
          </p:cNvPicPr>
          <p:nvPr/>
        </p:nvPicPr>
        <p:blipFill>
          <a:blip r:embed="rId5"/>
          <a:stretch>
            <a:fillRect/>
          </a:stretch>
        </p:blipFill>
        <p:spPr>
          <a:xfrm>
            <a:off x="3171644" y="2523496"/>
            <a:ext cx="4821381" cy="3303082"/>
          </a:xfrm>
          <a:prstGeom prst="rect">
            <a:avLst/>
          </a:prstGeom>
        </p:spPr>
      </p:pic>
      <p:pic>
        <p:nvPicPr>
          <p:cNvPr id="12" name="Picture 12" descr="Graphical user interface, application&#10;&#10;Description automatically generated">
            <a:extLst>
              <a:ext uri="{FF2B5EF4-FFF2-40B4-BE49-F238E27FC236}">
                <a16:creationId xmlns:a16="http://schemas.microsoft.com/office/drawing/2014/main" id="{A9BE2708-52F0-45B8-91C0-9BB28E23A18E}"/>
              </a:ext>
            </a:extLst>
          </p:cNvPr>
          <p:cNvPicPr>
            <a:picLocks noChangeAspect="1"/>
          </p:cNvPicPr>
          <p:nvPr/>
        </p:nvPicPr>
        <p:blipFill>
          <a:blip r:embed="rId6"/>
          <a:stretch>
            <a:fillRect/>
          </a:stretch>
        </p:blipFill>
        <p:spPr>
          <a:xfrm>
            <a:off x="500889" y="3172316"/>
            <a:ext cx="1540960" cy="3402468"/>
          </a:xfrm>
          <a:prstGeom prst="rect">
            <a:avLst/>
          </a:prstGeom>
        </p:spPr>
      </p:pic>
      <p:cxnSp>
        <p:nvCxnSpPr>
          <p:cNvPr id="5" name="Straight Connector 4">
            <a:extLst>
              <a:ext uri="{FF2B5EF4-FFF2-40B4-BE49-F238E27FC236}">
                <a16:creationId xmlns:a16="http://schemas.microsoft.com/office/drawing/2014/main" id="{9B226211-A1BB-4CFA-B48D-19B076AEAB0C}"/>
              </a:ext>
            </a:extLst>
          </p:cNvPr>
          <p:cNvCxnSpPr>
            <a:cxnSpLocks/>
          </p:cNvCxnSpPr>
          <p:nvPr/>
        </p:nvCxnSpPr>
        <p:spPr>
          <a:xfrm flipV="1">
            <a:off x="6485776" y="4393224"/>
            <a:ext cx="2510998" cy="84377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3570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9BED96-90FC-A84B-B0BD-11B339AEF31A}"/>
              </a:ext>
            </a:extLst>
          </p:cNvPr>
          <p:cNvSpPr>
            <a:spLocks noGrp="1"/>
          </p:cNvSpPr>
          <p:nvPr>
            <p:ph type="sldNum" sz="quarter" idx="10"/>
          </p:nvPr>
        </p:nvSpPr>
        <p:spPr/>
        <p:txBody>
          <a:bodyPr/>
          <a:lstStyle/>
          <a:p>
            <a:pPr>
              <a:defRPr/>
            </a:pPr>
            <a:fld id="{94FAF6B2-8A65-4A43-833A-A4BFE8254FB5}" type="slidenum">
              <a:rPr lang="en-US" smtClean="0"/>
              <a:pPr>
                <a:defRPr/>
              </a:pPr>
              <a:t>15</a:t>
            </a:fld>
            <a:endParaRPr lang="en-US"/>
          </a:p>
        </p:txBody>
      </p:sp>
      <p:sp>
        <p:nvSpPr>
          <p:cNvPr id="8" name="Title 1">
            <a:extLst>
              <a:ext uri="{FF2B5EF4-FFF2-40B4-BE49-F238E27FC236}">
                <a16:creationId xmlns:a16="http://schemas.microsoft.com/office/drawing/2014/main" id="{A708B377-CB5C-044C-8D75-233157BA2093}"/>
              </a:ext>
            </a:extLst>
          </p:cNvPr>
          <p:cNvSpPr>
            <a:spLocks noGrp="1"/>
          </p:cNvSpPr>
          <p:nvPr>
            <p:ph type="title"/>
          </p:nvPr>
        </p:nvSpPr>
        <p:spPr>
          <a:xfrm>
            <a:off x="288159" y="251920"/>
            <a:ext cx="11642584" cy="460375"/>
          </a:xfrm>
        </p:spPr>
        <p:txBody>
          <a:bodyPr>
            <a:normAutofit/>
          </a:bodyPr>
          <a:lstStyle/>
          <a:p>
            <a:r>
              <a:rPr lang="en-US"/>
              <a:t>Connect Browser Click to Dial </a:t>
            </a:r>
          </a:p>
        </p:txBody>
      </p:sp>
      <p:sp>
        <p:nvSpPr>
          <p:cNvPr id="9" name="TextBox 8">
            <a:extLst>
              <a:ext uri="{FF2B5EF4-FFF2-40B4-BE49-F238E27FC236}">
                <a16:creationId xmlns:a16="http://schemas.microsoft.com/office/drawing/2014/main" id="{D8D41DA5-E3E0-0A46-83CA-E262FCAECC73}"/>
              </a:ext>
            </a:extLst>
          </p:cNvPr>
          <p:cNvSpPr txBox="1"/>
          <p:nvPr/>
        </p:nvSpPr>
        <p:spPr>
          <a:xfrm>
            <a:off x="4837747" y="5600070"/>
            <a:ext cx="1583474" cy="646331"/>
          </a:xfrm>
          <a:prstGeom prst="rect">
            <a:avLst/>
          </a:prstGeom>
          <a:solidFill>
            <a:schemeClr val="accent5"/>
          </a:solidFill>
        </p:spPr>
        <p:txBody>
          <a:bodyPr wrap="square" rtlCol="0">
            <a:spAutoFit/>
          </a:bodyPr>
          <a:lstStyle/>
          <a:p>
            <a:r>
              <a:rPr lang="en-US"/>
              <a:t>Click to call via Mitel</a:t>
            </a:r>
          </a:p>
        </p:txBody>
      </p:sp>
      <p:pic>
        <p:nvPicPr>
          <p:cNvPr id="4" name="Picture 3">
            <a:extLst>
              <a:ext uri="{FF2B5EF4-FFF2-40B4-BE49-F238E27FC236}">
                <a16:creationId xmlns:a16="http://schemas.microsoft.com/office/drawing/2014/main" id="{D043D16A-B659-994D-93E1-609D319CE0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746" y="2075688"/>
            <a:ext cx="7670183" cy="3029669"/>
          </a:xfrm>
          <a:prstGeom prst="rect">
            <a:avLst/>
          </a:prstGeom>
        </p:spPr>
      </p:pic>
      <p:cxnSp>
        <p:nvCxnSpPr>
          <p:cNvPr id="6" name="Straight Arrow Connector 5">
            <a:extLst>
              <a:ext uri="{FF2B5EF4-FFF2-40B4-BE49-F238E27FC236}">
                <a16:creationId xmlns:a16="http://schemas.microsoft.com/office/drawing/2014/main" id="{5BFB59A8-1563-1A44-8D7D-D5CFA98D02E5}"/>
              </a:ext>
            </a:extLst>
          </p:cNvPr>
          <p:cNvCxnSpPr>
            <a:cxnSpLocks/>
            <a:stCxn id="9" idx="0"/>
          </p:cNvCxnSpPr>
          <p:nvPr/>
        </p:nvCxnSpPr>
        <p:spPr>
          <a:xfrm flipV="1">
            <a:off x="5629484" y="4325114"/>
            <a:ext cx="1969751" cy="12749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FF24A95-A497-4EFD-A5BD-DEE767F22AE5}"/>
              </a:ext>
            </a:extLst>
          </p:cNvPr>
          <p:cNvSpPr txBox="1"/>
          <p:nvPr/>
        </p:nvSpPr>
        <p:spPr>
          <a:xfrm>
            <a:off x="8244459" y="2075688"/>
            <a:ext cx="3465576" cy="1785104"/>
          </a:xfrm>
          <a:prstGeom prst="rect">
            <a:avLst/>
          </a:prstGeom>
          <a:noFill/>
        </p:spPr>
        <p:txBody>
          <a:bodyPr wrap="square" rtlCol="0">
            <a:spAutoFit/>
          </a:bodyPr>
          <a:lstStyle/>
          <a:p>
            <a:r>
              <a:rPr lang="en-US" sz="2000">
                <a:solidFill>
                  <a:schemeClr val="accent2"/>
                </a:solidFill>
              </a:rPr>
              <a:t>Chrome browser extension</a:t>
            </a:r>
            <a:endParaRPr lang="en-US">
              <a:solidFill>
                <a:schemeClr val="accent2"/>
              </a:solidFill>
            </a:endParaRPr>
          </a:p>
          <a:p>
            <a:pPr marL="285750" indent="-285750">
              <a:buFont typeface="Arial" panose="020B0604020202020204" pitchFamily="34" charset="0"/>
              <a:buChar char="•"/>
            </a:pPr>
            <a:r>
              <a:rPr lang="en-US">
                <a:solidFill>
                  <a:schemeClr val="accent6"/>
                </a:solidFill>
              </a:rPr>
              <a:t>Click-to-dial</a:t>
            </a:r>
          </a:p>
          <a:p>
            <a:pPr marL="285750" indent="-285750">
              <a:buFont typeface="Arial" panose="020B0604020202020204" pitchFamily="34" charset="0"/>
              <a:buChar char="•"/>
            </a:pPr>
            <a:r>
              <a:rPr lang="en-US">
                <a:solidFill>
                  <a:schemeClr val="accent6"/>
                </a:solidFill>
              </a:rPr>
              <a:t>Softphone</a:t>
            </a:r>
          </a:p>
          <a:p>
            <a:pPr marL="285750" indent="-285750">
              <a:buFont typeface="Arial" panose="020B0604020202020204" pitchFamily="34" charset="0"/>
              <a:buChar char="•"/>
            </a:pPr>
            <a:r>
              <a:rPr lang="en-US">
                <a:solidFill>
                  <a:schemeClr val="accent6"/>
                </a:solidFill>
              </a:rPr>
              <a:t>Call history </a:t>
            </a:r>
          </a:p>
          <a:p>
            <a:pPr marL="285750" indent="-285750">
              <a:buFont typeface="Arial" panose="020B0604020202020204" pitchFamily="34" charset="0"/>
              <a:buChar char="•"/>
            </a:pPr>
            <a:r>
              <a:rPr lang="en-US">
                <a:solidFill>
                  <a:schemeClr val="accent6"/>
                </a:solidFill>
              </a:rPr>
              <a:t>Voicemail </a:t>
            </a:r>
          </a:p>
          <a:p>
            <a:pPr marL="285750" indent="-285750">
              <a:buFont typeface="Arial" panose="020B0604020202020204" pitchFamily="34" charset="0"/>
              <a:buChar char="•"/>
            </a:pPr>
            <a:r>
              <a:rPr lang="en-US">
                <a:solidFill>
                  <a:schemeClr val="accent6"/>
                </a:solidFill>
              </a:rPr>
              <a:t>Call merging / hold </a:t>
            </a:r>
          </a:p>
        </p:txBody>
      </p:sp>
      <p:sp>
        <p:nvSpPr>
          <p:cNvPr id="2" name="Rectangle 1">
            <a:extLst>
              <a:ext uri="{FF2B5EF4-FFF2-40B4-BE49-F238E27FC236}">
                <a16:creationId xmlns:a16="http://schemas.microsoft.com/office/drawing/2014/main" id="{B5C5F815-F575-394E-A539-257CE4919A0E}"/>
              </a:ext>
            </a:extLst>
          </p:cNvPr>
          <p:cNvSpPr/>
          <p:nvPr/>
        </p:nvSpPr>
        <p:spPr>
          <a:xfrm>
            <a:off x="704849" y="1119310"/>
            <a:ext cx="11005185" cy="461665"/>
          </a:xfrm>
          <a:prstGeom prst="rect">
            <a:avLst/>
          </a:prstGeom>
        </p:spPr>
        <p:txBody>
          <a:bodyPr wrap="square">
            <a:spAutoFit/>
          </a:bodyPr>
          <a:lstStyle/>
          <a:p>
            <a:pPr algn="ctr"/>
            <a:r>
              <a:rPr lang="en-US" sz="2400" b="1">
                <a:solidFill>
                  <a:schemeClr val="accent1"/>
                </a:solidFill>
              </a:rPr>
              <a:t>MS Teams Browser + Connect Chrome Extension</a:t>
            </a:r>
          </a:p>
        </p:txBody>
      </p:sp>
    </p:spTree>
    <p:extLst>
      <p:ext uri="{BB962C8B-B14F-4D97-AF65-F5344CB8AC3E}">
        <p14:creationId xmlns:p14="http://schemas.microsoft.com/office/powerpoint/2010/main" val="4133512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9BED96-90FC-A84B-B0BD-11B339AEF31A}"/>
              </a:ext>
            </a:extLst>
          </p:cNvPr>
          <p:cNvSpPr>
            <a:spLocks noGrp="1"/>
          </p:cNvSpPr>
          <p:nvPr>
            <p:ph type="sldNum" sz="quarter" idx="10"/>
          </p:nvPr>
        </p:nvSpPr>
        <p:spPr/>
        <p:txBody>
          <a:bodyPr/>
          <a:lstStyle/>
          <a:p>
            <a:pPr>
              <a:defRPr/>
            </a:pPr>
            <a:fld id="{94FAF6B2-8A65-4A43-833A-A4BFE8254FB5}" type="slidenum">
              <a:rPr lang="en-US" smtClean="0"/>
              <a:pPr>
                <a:defRPr/>
              </a:pPr>
              <a:t>16</a:t>
            </a:fld>
            <a:endParaRPr lang="en-US"/>
          </a:p>
        </p:txBody>
      </p:sp>
      <p:sp>
        <p:nvSpPr>
          <p:cNvPr id="8" name="Title 1">
            <a:extLst>
              <a:ext uri="{FF2B5EF4-FFF2-40B4-BE49-F238E27FC236}">
                <a16:creationId xmlns:a16="http://schemas.microsoft.com/office/drawing/2014/main" id="{A708B377-CB5C-044C-8D75-233157BA2093}"/>
              </a:ext>
            </a:extLst>
          </p:cNvPr>
          <p:cNvSpPr>
            <a:spLocks noGrp="1"/>
          </p:cNvSpPr>
          <p:nvPr>
            <p:ph type="title"/>
          </p:nvPr>
        </p:nvSpPr>
        <p:spPr>
          <a:xfrm>
            <a:off x="288159" y="251920"/>
            <a:ext cx="11547526" cy="460375"/>
          </a:xfrm>
        </p:spPr>
        <p:txBody>
          <a:bodyPr>
            <a:normAutofit/>
          </a:bodyPr>
          <a:lstStyle/>
          <a:p>
            <a:r>
              <a:rPr lang="en-US"/>
              <a:t>MiCloud Connect Desktop Click to Dial </a:t>
            </a:r>
          </a:p>
        </p:txBody>
      </p:sp>
      <p:grpSp>
        <p:nvGrpSpPr>
          <p:cNvPr id="2" name="Group 1">
            <a:extLst>
              <a:ext uri="{FF2B5EF4-FFF2-40B4-BE49-F238E27FC236}">
                <a16:creationId xmlns:a16="http://schemas.microsoft.com/office/drawing/2014/main" id="{17F25668-6325-7746-996E-E757F5D508E3}"/>
              </a:ext>
            </a:extLst>
          </p:cNvPr>
          <p:cNvGrpSpPr/>
          <p:nvPr/>
        </p:nvGrpSpPr>
        <p:grpSpPr>
          <a:xfrm>
            <a:off x="2634478" y="2077985"/>
            <a:ext cx="7145925" cy="4528095"/>
            <a:chOff x="2081790" y="1805503"/>
            <a:chExt cx="7709179" cy="4885008"/>
          </a:xfrm>
        </p:grpSpPr>
        <p:pic>
          <p:nvPicPr>
            <p:cNvPr id="10" name="Picture 9">
              <a:extLst>
                <a:ext uri="{FF2B5EF4-FFF2-40B4-BE49-F238E27FC236}">
                  <a16:creationId xmlns:a16="http://schemas.microsoft.com/office/drawing/2014/main" id="{DF629FBE-32B3-EC48-8EE9-4376D767A7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1790" y="1805503"/>
              <a:ext cx="7709179" cy="4293720"/>
            </a:xfrm>
            <a:prstGeom prst="rect">
              <a:avLst/>
            </a:prstGeom>
          </p:spPr>
        </p:pic>
        <p:pic>
          <p:nvPicPr>
            <p:cNvPr id="11" name="Picture 10">
              <a:extLst>
                <a:ext uri="{FF2B5EF4-FFF2-40B4-BE49-F238E27FC236}">
                  <a16:creationId xmlns:a16="http://schemas.microsoft.com/office/drawing/2014/main" id="{B93D61C1-BFFC-9B4D-BB6B-1980CC321579}"/>
                </a:ext>
              </a:extLst>
            </p:cNvPr>
            <p:cNvPicPr>
              <a:picLocks noChangeAspect="1"/>
            </p:cNvPicPr>
            <p:nvPr/>
          </p:nvPicPr>
          <p:blipFill>
            <a:blip r:embed="rId4"/>
            <a:stretch>
              <a:fillRect/>
            </a:stretch>
          </p:blipFill>
          <p:spPr>
            <a:xfrm>
              <a:off x="2596279" y="4048911"/>
              <a:ext cx="3340100" cy="2641600"/>
            </a:xfrm>
            <a:prstGeom prst="rect">
              <a:avLst/>
            </a:prstGeom>
            <a:effectLst>
              <a:outerShdw blurRad="50800" dist="38100" dir="2700000" algn="tl" rotWithShape="0">
                <a:prstClr val="black">
                  <a:alpha val="40000"/>
                </a:prstClr>
              </a:outerShdw>
            </a:effectLst>
          </p:spPr>
        </p:pic>
      </p:grpSp>
      <p:sp>
        <p:nvSpPr>
          <p:cNvPr id="9" name="Rectangle 8">
            <a:extLst>
              <a:ext uri="{FF2B5EF4-FFF2-40B4-BE49-F238E27FC236}">
                <a16:creationId xmlns:a16="http://schemas.microsoft.com/office/drawing/2014/main" id="{84ED6BCD-3437-4143-8458-6CC0FFDEB73E}"/>
              </a:ext>
            </a:extLst>
          </p:cNvPr>
          <p:cNvSpPr/>
          <p:nvPr/>
        </p:nvSpPr>
        <p:spPr>
          <a:xfrm>
            <a:off x="704849" y="1119310"/>
            <a:ext cx="11005185" cy="830997"/>
          </a:xfrm>
          <a:prstGeom prst="rect">
            <a:avLst/>
          </a:prstGeom>
        </p:spPr>
        <p:txBody>
          <a:bodyPr wrap="square">
            <a:spAutoFit/>
          </a:bodyPr>
          <a:lstStyle/>
          <a:p>
            <a:pPr algn="ctr"/>
            <a:r>
              <a:rPr lang="en-US" sz="2400" b="1">
                <a:solidFill>
                  <a:schemeClr val="accent1"/>
                </a:solidFill>
              </a:rPr>
              <a:t>MS Teams Desktop + Connect App Dialer for Hotkeys</a:t>
            </a:r>
          </a:p>
          <a:p>
            <a:pPr algn="ctr"/>
            <a:r>
              <a:rPr lang="en-US" sz="2400" i="1">
                <a:solidFill>
                  <a:schemeClr val="accent6"/>
                </a:solidFill>
              </a:rPr>
              <a:t>Highlight and enter keystrokes for easy dialing </a:t>
            </a:r>
          </a:p>
        </p:txBody>
      </p:sp>
    </p:spTree>
    <p:extLst>
      <p:ext uri="{BB962C8B-B14F-4D97-AF65-F5344CB8AC3E}">
        <p14:creationId xmlns:p14="http://schemas.microsoft.com/office/powerpoint/2010/main" val="86868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4A9DC1-386A-6A42-B772-379E8581CFC6}"/>
              </a:ext>
            </a:extLst>
          </p:cNvPr>
          <p:cNvSpPr>
            <a:spLocks noGrp="1"/>
          </p:cNvSpPr>
          <p:nvPr>
            <p:ph type="title"/>
          </p:nvPr>
        </p:nvSpPr>
        <p:spPr/>
        <p:txBody>
          <a:bodyPr/>
          <a:lstStyle/>
          <a:p>
            <a:r>
              <a:rPr lang="en-US">
                <a:solidFill>
                  <a:srgbClr val="15325F"/>
                </a:solidFill>
              </a:rPr>
              <a:t>Direct Routing - </a:t>
            </a:r>
            <a:r>
              <a:rPr lang="en-US"/>
              <a:t>Mitel, MS Teams and AudioCodes</a:t>
            </a:r>
          </a:p>
        </p:txBody>
      </p:sp>
      <p:sp>
        <p:nvSpPr>
          <p:cNvPr id="14" name="Slide Number Placeholder 5">
            <a:extLst>
              <a:ext uri="{FF2B5EF4-FFF2-40B4-BE49-F238E27FC236}">
                <a16:creationId xmlns:a16="http://schemas.microsoft.com/office/drawing/2014/main" id="{336CF03B-E77D-E740-B51D-E4FDBF6D9C4C}"/>
              </a:ext>
            </a:extLst>
          </p:cNvPr>
          <p:cNvSpPr>
            <a:spLocks noGrp="1"/>
          </p:cNvSpPr>
          <p:nvPr>
            <p:ph type="sldNum" sz="quarter" idx="4"/>
          </p:nvPr>
        </p:nvSpPr>
        <p:spPr>
          <a:xfrm>
            <a:off x="228600" y="6528817"/>
            <a:ext cx="2743200" cy="161694"/>
          </a:xfrm>
          <a:prstGeom prst="rect">
            <a:avLst/>
          </a:prstGeom>
        </p:spPr>
        <p:txBody>
          <a:bodyPr vert="horz" lIns="0" tIns="0" rIns="0" bIns="0" rtlCol="0" anchor="ctr"/>
          <a:lstStyle>
            <a:lvl1pPr algn="l">
              <a:defRPr sz="900">
                <a:solidFill>
                  <a:schemeClr val="accent6"/>
                </a:solidFill>
              </a:defRPr>
            </a:lvl1pPr>
          </a:lstStyle>
          <a:p>
            <a:fld id="{CA93F7F0-4438-4A90-AB24-A1145129226D}" type="slidenum">
              <a:rPr lang="en-US" smtClean="0"/>
              <a:pPr/>
              <a:t>17</a:t>
            </a:fld>
            <a:endParaRPr lang="en-US"/>
          </a:p>
        </p:txBody>
      </p:sp>
      <p:sp>
        <p:nvSpPr>
          <p:cNvPr id="10" name="Rectangle 9">
            <a:extLst>
              <a:ext uri="{FF2B5EF4-FFF2-40B4-BE49-F238E27FC236}">
                <a16:creationId xmlns:a16="http://schemas.microsoft.com/office/drawing/2014/main" id="{16FEFA8C-D771-455F-BD6C-B11DCFBE37A5}"/>
              </a:ext>
            </a:extLst>
          </p:cNvPr>
          <p:cNvSpPr/>
          <p:nvPr/>
        </p:nvSpPr>
        <p:spPr>
          <a:xfrm>
            <a:off x="393240" y="1894794"/>
            <a:ext cx="6697370" cy="3847207"/>
          </a:xfrm>
          <a:prstGeom prst="rect">
            <a:avLst/>
          </a:prstGeom>
        </p:spPr>
        <p:txBody>
          <a:bodyPr wrap="square">
            <a:spAutoFit/>
          </a:bodyPr>
          <a:lstStyle/>
          <a:p>
            <a:pPr marL="0" lvl="1" indent="0">
              <a:buClr>
                <a:schemeClr val="bg2"/>
              </a:buClr>
              <a:buNone/>
              <a:tabLst>
                <a:tab pos="3409950" algn="dec"/>
              </a:tabLst>
            </a:pPr>
            <a:r>
              <a:rPr lang="en-GB" sz="2000">
                <a:solidFill>
                  <a:schemeClr val="accent2"/>
                </a:solidFill>
              </a:rPr>
              <a:t>With Session Border Controller (SBC) </a:t>
            </a:r>
          </a:p>
          <a:p>
            <a:pPr marL="285750" lvl="1" indent="-285750">
              <a:buClr>
                <a:schemeClr val="tx1"/>
              </a:buClr>
              <a:buFont typeface="Arial" panose="020B0604020202020204" pitchFamily="34" charset="0"/>
              <a:buChar char="•"/>
              <a:tabLst>
                <a:tab pos="3409950" algn="dec"/>
              </a:tabLst>
            </a:pPr>
            <a:r>
              <a:rPr lang="en-GB"/>
              <a:t>AudioCodes </a:t>
            </a:r>
            <a:r>
              <a:rPr lang="en-GB" err="1"/>
              <a:t>Mediant</a:t>
            </a:r>
            <a:r>
              <a:rPr lang="en-GB"/>
              <a:t> </a:t>
            </a:r>
          </a:p>
          <a:p>
            <a:pPr marL="0" lvl="1" indent="-285750">
              <a:buClr>
                <a:schemeClr val="tx1"/>
              </a:buClr>
              <a:buFont typeface="Arial" panose="020B0604020202020204" pitchFamily="34" charset="0"/>
              <a:buChar char="•"/>
              <a:tabLst>
                <a:tab pos="3409950" algn="dec"/>
              </a:tabLst>
            </a:pPr>
            <a:r>
              <a:rPr lang="en-GB"/>
              <a:t>Virtual Edition (VE) 7.20A.252.011</a:t>
            </a:r>
          </a:p>
          <a:p>
            <a:endParaRPr lang="en-US" sz="2400"/>
          </a:p>
          <a:p>
            <a:r>
              <a:rPr lang="en-US" sz="2000">
                <a:solidFill>
                  <a:schemeClr val="accent2"/>
                </a:solidFill>
              </a:rPr>
              <a:t>Option:</a:t>
            </a:r>
          </a:p>
          <a:p>
            <a:pPr marL="285750" indent="-285750">
              <a:buFont typeface="Arial" panose="020B0604020202020204" pitchFamily="34" charset="0"/>
              <a:buChar char="•"/>
            </a:pPr>
            <a:r>
              <a:rPr lang="en-US"/>
              <a:t>SIP-trunk connection between MiVoice PBX via </a:t>
            </a:r>
            <a:br>
              <a:rPr lang="en-US"/>
            </a:br>
            <a:r>
              <a:rPr lang="en-US"/>
              <a:t>SBC* to MS Teams</a:t>
            </a:r>
            <a:endParaRPr lang="en-US">
              <a:cs typeface="Arial" panose="020B0604020202020204"/>
            </a:endParaRPr>
          </a:p>
          <a:p>
            <a:pPr marL="285750" indent="-285750">
              <a:buFont typeface="Arial" panose="020B0604020202020204" pitchFamily="34" charset="0"/>
              <a:buChar char="•"/>
            </a:pPr>
            <a:r>
              <a:rPr lang="en-US"/>
              <a:t>Routing plan configured in PBX</a:t>
            </a:r>
            <a:endParaRPr lang="en-US">
              <a:cs typeface="Arial" panose="020B0604020202020204"/>
            </a:endParaRPr>
          </a:p>
          <a:p>
            <a:pPr marL="285750" indent="-285750">
              <a:buFont typeface="Arial" panose="020B0604020202020204" pitchFamily="34" charset="0"/>
              <a:buChar char="•"/>
            </a:pPr>
            <a:r>
              <a:rPr lang="en-US"/>
              <a:t>Full telephony integration in MS Teams including </a:t>
            </a:r>
            <a:br>
              <a:rPr lang="en-US"/>
            </a:br>
            <a:r>
              <a:rPr lang="en-US"/>
              <a:t>dialing from contact cards, escalate from chat etc.</a:t>
            </a:r>
          </a:p>
          <a:p>
            <a:endParaRPr lang="en-US" b="1"/>
          </a:p>
          <a:p>
            <a:r>
              <a:rPr lang="en-US" b="1"/>
              <a:t>No Mitel software or apps involved; keep full control of PTSN and billing</a:t>
            </a:r>
            <a:endParaRPr lang="en-US" b="1">
              <a:cs typeface="Arial" panose="020B0604020202020204"/>
            </a:endParaRPr>
          </a:p>
        </p:txBody>
      </p:sp>
      <p:sp>
        <p:nvSpPr>
          <p:cNvPr id="3" name="Rectangle 2">
            <a:extLst>
              <a:ext uri="{FF2B5EF4-FFF2-40B4-BE49-F238E27FC236}">
                <a16:creationId xmlns:a16="http://schemas.microsoft.com/office/drawing/2014/main" id="{9766EB17-AD79-8E4B-8E5D-573D498E7505}"/>
              </a:ext>
            </a:extLst>
          </p:cNvPr>
          <p:cNvSpPr/>
          <p:nvPr/>
        </p:nvSpPr>
        <p:spPr>
          <a:xfrm>
            <a:off x="7448" y="937436"/>
            <a:ext cx="11970848" cy="769441"/>
          </a:xfrm>
          <a:prstGeom prst="rect">
            <a:avLst/>
          </a:prstGeom>
        </p:spPr>
        <p:txBody>
          <a:bodyPr wrap="square">
            <a:spAutoFit/>
          </a:bodyPr>
          <a:lstStyle/>
          <a:p>
            <a:pPr marL="0" lvl="1" indent="0" algn="ctr">
              <a:spcBef>
                <a:spcPts val="1000"/>
              </a:spcBef>
              <a:buClr>
                <a:schemeClr val="bg2"/>
              </a:buClr>
              <a:buNone/>
              <a:tabLst>
                <a:tab pos="3409950" algn="dec"/>
              </a:tabLst>
            </a:pPr>
            <a:r>
              <a:rPr lang="en-US" sz="2200" b="1"/>
              <a:t>Connect </a:t>
            </a:r>
            <a:r>
              <a:rPr lang="en-US" sz="2200" b="1" i="1"/>
              <a:t>complete</a:t>
            </a:r>
            <a:r>
              <a:rPr lang="en-US" sz="2200" b="1"/>
              <a:t> Mitel telephony infrastructure to </a:t>
            </a:r>
            <a:br>
              <a:rPr lang="en-US" sz="2200" b="1"/>
            </a:br>
            <a:r>
              <a:rPr lang="en-US" sz="2200" b="1"/>
              <a:t>Microsoft Teams with a certified Session Border Controller. </a:t>
            </a:r>
          </a:p>
        </p:txBody>
      </p:sp>
      <p:grpSp>
        <p:nvGrpSpPr>
          <p:cNvPr id="11" name="Group 10">
            <a:extLst>
              <a:ext uri="{FF2B5EF4-FFF2-40B4-BE49-F238E27FC236}">
                <a16:creationId xmlns:a16="http://schemas.microsoft.com/office/drawing/2014/main" id="{8C980D99-C85E-E840-98BB-48571DB79484}"/>
              </a:ext>
            </a:extLst>
          </p:cNvPr>
          <p:cNvGrpSpPr/>
          <p:nvPr/>
        </p:nvGrpSpPr>
        <p:grpSpPr>
          <a:xfrm>
            <a:off x="7270004" y="1972169"/>
            <a:ext cx="4119926" cy="3366900"/>
            <a:chOff x="6096000" y="1104411"/>
            <a:chExt cx="5066555" cy="4140507"/>
          </a:xfrm>
        </p:grpSpPr>
        <p:pic>
          <p:nvPicPr>
            <p:cNvPr id="12" name="Grafik 10">
              <a:extLst>
                <a:ext uri="{FF2B5EF4-FFF2-40B4-BE49-F238E27FC236}">
                  <a16:creationId xmlns:a16="http://schemas.microsoft.com/office/drawing/2014/main" id="{9D359828-427B-CD42-AA37-63BE5C478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04411"/>
              <a:ext cx="5066555" cy="4140507"/>
            </a:xfrm>
            <a:prstGeom prst="rect">
              <a:avLst/>
            </a:prstGeom>
          </p:spPr>
        </p:pic>
        <p:pic>
          <p:nvPicPr>
            <p:cNvPr id="13" name="Picture 12">
              <a:extLst>
                <a:ext uri="{FF2B5EF4-FFF2-40B4-BE49-F238E27FC236}">
                  <a16:creationId xmlns:a16="http://schemas.microsoft.com/office/drawing/2014/main" id="{A2921E4D-3084-B241-B577-47F488DEA9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77958" y="1790875"/>
              <a:ext cx="763982" cy="81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14">
            <a:extLst>
              <a:ext uri="{FF2B5EF4-FFF2-40B4-BE49-F238E27FC236}">
                <a16:creationId xmlns:a16="http://schemas.microsoft.com/office/drawing/2014/main" id="{04D09646-6614-A843-B089-A1A70EB15C2E}"/>
              </a:ext>
            </a:extLst>
          </p:cNvPr>
          <p:cNvSpPr/>
          <p:nvPr/>
        </p:nvSpPr>
        <p:spPr>
          <a:xfrm>
            <a:off x="7165559" y="5450167"/>
            <a:ext cx="5026441" cy="600164"/>
          </a:xfrm>
          <a:prstGeom prst="rect">
            <a:avLst/>
          </a:prstGeom>
        </p:spPr>
        <p:txBody>
          <a:bodyPr wrap="square">
            <a:spAutoFit/>
          </a:bodyPr>
          <a:lstStyle/>
          <a:p>
            <a:r>
              <a:rPr lang="en-US" sz="1100">
                <a:ea typeface="Times New Roman" panose="02020603050405020304" pitchFamily="18" charset="0"/>
              </a:rPr>
              <a:t>*Direct Routing certifications have been performed using the AudioCodes </a:t>
            </a:r>
            <a:r>
              <a:rPr lang="en-US" sz="1100" err="1">
                <a:ea typeface="Times New Roman" panose="02020603050405020304" pitchFamily="18" charset="0"/>
              </a:rPr>
              <a:t>Mediant</a:t>
            </a:r>
            <a:r>
              <a:rPr lang="en-US" sz="1100">
                <a:ea typeface="Times New Roman" panose="02020603050405020304" pitchFamily="18" charset="0"/>
              </a:rPr>
              <a:t> SBC (common firmware/support for </a:t>
            </a:r>
            <a:r>
              <a:rPr lang="en-US" sz="1100" err="1">
                <a:ea typeface="Times New Roman" panose="02020603050405020304" pitchFamily="18" charset="0"/>
              </a:rPr>
              <a:t>Mediant</a:t>
            </a:r>
            <a:r>
              <a:rPr lang="en-US" sz="1100">
                <a:ea typeface="Times New Roman" panose="02020603050405020304" pitchFamily="18" charset="0"/>
              </a:rPr>
              <a:t> 500L/500/800/1000/ </a:t>
            </a:r>
            <a:r>
              <a:rPr lang="en-US" sz="1100" err="1">
                <a:ea typeface="Times New Roman" panose="02020603050405020304" pitchFamily="18" charset="0"/>
              </a:rPr>
              <a:t>CloudBond</a:t>
            </a:r>
            <a:r>
              <a:rPr lang="en-US" sz="1100">
                <a:ea typeface="Times New Roman" panose="02020603050405020304" pitchFamily="18" charset="0"/>
              </a:rPr>
              <a:t> 365)</a:t>
            </a:r>
            <a:endParaRPr lang="en-US" sz="1100"/>
          </a:p>
        </p:txBody>
      </p:sp>
    </p:spTree>
    <p:extLst>
      <p:ext uri="{BB962C8B-B14F-4D97-AF65-F5344CB8AC3E}">
        <p14:creationId xmlns:p14="http://schemas.microsoft.com/office/powerpoint/2010/main" val="279201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BD3C6-3F8D-4060-9132-AEBD04028C06}"/>
              </a:ext>
            </a:extLst>
          </p:cNvPr>
          <p:cNvSpPr>
            <a:spLocks noGrp="1"/>
          </p:cNvSpPr>
          <p:nvPr>
            <p:ph type="title"/>
          </p:nvPr>
        </p:nvSpPr>
        <p:spPr/>
        <p:txBody>
          <a:bodyPr/>
          <a:lstStyle/>
          <a:p>
            <a:r>
              <a:rPr lang="en-US" err="1">
                <a:solidFill>
                  <a:srgbClr val="15325F"/>
                </a:solidFill>
              </a:rPr>
              <a:t>MiCollab</a:t>
            </a:r>
            <a:r>
              <a:rPr lang="en-US">
                <a:solidFill>
                  <a:srgbClr val="15325F"/>
                </a:solidFill>
              </a:rPr>
              <a:t> Hotkey Dialing</a:t>
            </a:r>
            <a:endParaRPr lang="en-US"/>
          </a:p>
        </p:txBody>
      </p:sp>
      <p:sp>
        <p:nvSpPr>
          <p:cNvPr id="3" name="Slide Number Placeholder 2">
            <a:extLst>
              <a:ext uri="{FF2B5EF4-FFF2-40B4-BE49-F238E27FC236}">
                <a16:creationId xmlns:a16="http://schemas.microsoft.com/office/drawing/2014/main" id="{44E7F333-8F36-455E-9C12-2D57D8B915CA}"/>
              </a:ext>
            </a:extLst>
          </p:cNvPr>
          <p:cNvSpPr>
            <a:spLocks noGrp="1"/>
          </p:cNvSpPr>
          <p:nvPr>
            <p:ph type="sldNum" sz="quarter" idx="10"/>
          </p:nvPr>
        </p:nvSpPr>
        <p:spPr/>
        <p:txBody>
          <a:bodyPr/>
          <a:lstStyle/>
          <a:p>
            <a:pPr>
              <a:defRPr/>
            </a:pPr>
            <a:fld id="{94FAF6B2-8A65-4A43-833A-A4BFE8254FB5}" type="slidenum">
              <a:rPr lang="en-US" smtClean="0"/>
              <a:pPr>
                <a:defRPr/>
              </a:pPr>
              <a:t>18</a:t>
            </a:fld>
            <a:endParaRPr lang="en-US"/>
          </a:p>
        </p:txBody>
      </p:sp>
      <p:pic>
        <p:nvPicPr>
          <p:cNvPr id="7" name="Content Placeholder 6" descr="A screenshot of a cell phone&#10;&#10;Description automatically generated">
            <a:extLst>
              <a:ext uri="{FF2B5EF4-FFF2-40B4-BE49-F238E27FC236}">
                <a16:creationId xmlns:a16="http://schemas.microsoft.com/office/drawing/2014/main" id="{06974E9B-8AB1-448B-BBDF-EBDA0E6B878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93" t="243" r="412" b="1509"/>
          <a:stretch/>
        </p:blipFill>
        <p:spPr>
          <a:xfrm>
            <a:off x="509200" y="971108"/>
            <a:ext cx="5728754" cy="500827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A3103A3-8D71-4603-B18E-652909296006}"/>
              </a:ext>
            </a:extLst>
          </p:cNvPr>
          <p:cNvSpPr txBox="1"/>
          <p:nvPr/>
        </p:nvSpPr>
        <p:spPr>
          <a:xfrm>
            <a:off x="6989197" y="1264257"/>
            <a:ext cx="4492486" cy="3785652"/>
          </a:xfrm>
          <a:prstGeom prst="rect">
            <a:avLst/>
          </a:prstGeom>
          <a:noFill/>
        </p:spPr>
        <p:txBody>
          <a:bodyPr wrap="square" rtlCol="0">
            <a:spAutoFit/>
          </a:bodyPr>
          <a:lstStyle/>
          <a:p>
            <a:pPr marL="342900" indent="-342900">
              <a:buFont typeface="Arial" panose="020B0604020202020204" pitchFamily="34" charset="0"/>
              <a:buChar char="•"/>
            </a:pPr>
            <a:r>
              <a:rPr lang="en-US" sz="2400">
                <a:solidFill>
                  <a:schemeClr val="accent2"/>
                </a:solidFill>
              </a:rPr>
              <a:t>Included with </a:t>
            </a:r>
            <a:r>
              <a:rPr lang="en-US" sz="2400" err="1">
                <a:solidFill>
                  <a:schemeClr val="accent2"/>
                </a:solidFill>
              </a:rPr>
              <a:t>MiCollab</a:t>
            </a:r>
            <a:endParaRPr lang="en-US" sz="2400">
              <a:solidFill>
                <a:schemeClr val="accent2"/>
              </a:solidFill>
            </a:endParaRPr>
          </a:p>
          <a:p>
            <a:endParaRPr lang="en-US" sz="2400">
              <a:solidFill>
                <a:schemeClr val="accent2"/>
              </a:solidFill>
            </a:endParaRPr>
          </a:p>
          <a:p>
            <a:pPr marL="342900" indent="-342900">
              <a:buFont typeface="Arial" panose="020B0604020202020204" pitchFamily="34" charset="0"/>
              <a:buChar char="•"/>
            </a:pPr>
            <a:r>
              <a:rPr lang="en-US" sz="2400">
                <a:solidFill>
                  <a:schemeClr val="accent2"/>
                </a:solidFill>
              </a:rPr>
              <a:t>Dial phone numbers from other applications </a:t>
            </a:r>
          </a:p>
          <a:p>
            <a:pPr marL="342900" indent="-342900">
              <a:buFont typeface="Arial" panose="020B0604020202020204" pitchFamily="34" charset="0"/>
              <a:buChar char="•"/>
            </a:pPr>
            <a:endParaRPr lang="en-US" sz="2400">
              <a:solidFill>
                <a:schemeClr val="accent2"/>
              </a:solidFill>
            </a:endParaRPr>
          </a:p>
          <a:p>
            <a:pPr marL="342900" indent="-342900">
              <a:buFont typeface="Arial" panose="020B0604020202020204" pitchFamily="34" charset="0"/>
              <a:buChar char="•"/>
            </a:pPr>
            <a:r>
              <a:rPr lang="en-US" sz="2400">
                <a:solidFill>
                  <a:schemeClr val="accent2"/>
                </a:solidFill>
              </a:rPr>
              <a:t>Simply go to Settings and manage your hotkeys, then highlight the number you wish to dial and use the key strokes to dial</a:t>
            </a:r>
          </a:p>
        </p:txBody>
      </p:sp>
    </p:spTree>
    <p:extLst>
      <p:ext uri="{BB962C8B-B14F-4D97-AF65-F5344CB8AC3E}">
        <p14:creationId xmlns:p14="http://schemas.microsoft.com/office/powerpoint/2010/main" val="2665703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A718-09A5-4AF3-8592-E02EE7F52DB5}"/>
              </a:ext>
            </a:extLst>
          </p:cNvPr>
          <p:cNvSpPr>
            <a:spLocks noGrp="1"/>
          </p:cNvSpPr>
          <p:nvPr>
            <p:ph type="title"/>
          </p:nvPr>
        </p:nvSpPr>
        <p:spPr/>
        <p:txBody>
          <a:bodyPr/>
          <a:lstStyle/>
          <a:p>
            <a:r>
              <a:rPr lang="en-US"/>
              <a:t>Call2Teams (</a:t>
            </a:r>
            <a:r>
              <a:rPr lang="en-US" err="1"/>
              <a:t>Qunifi</a:t>
            </a:r>
            <a:r>
              <a:rPr lang="en-US"/>
              <a:t>)</a:t>
            </a:r>
          </a:p>
        </p:txBody>
      </p:sp>
      <p:sp>
        <p:nvSpPr>
          <p:cNvPr id="6" name="Text Placeholder 5">
            <a:extLst>
              <a:ext uri="{FF2B5EF4-FFF2-40B4-BE49-F238E27FC236}">
                <a16:creationId xmlns:a16="http://schemas.microsoft.com/office/drawing/2014/main" id="{8C1E398F-AA8C-4477-A567-4111E0B416D9}"/>
              </a:ext>
            </a:extLst>
          </p:cNvPr>
          <p:cNvSpPr>
            <a:spLocks noGrp="1"/>
          </p:cNvSpPr>
          <p:nvPr>
            <p:ph type="body" sz="quarter" idx="10"/>
          </p:nvPr>
        </p:nvSpPr>
        <p:spPr>
          <a:xfrm>
            <a:off x="461554" y="1339132"/>
            <a:ext cx="5882766" cy="4035425"/>
          </a:xfrm>
        </p:spPr>
        <p:txBody>
          <a:bodyPr>
            <a:noAutofit/>
          </a:bodyPr>
          <a:lstStyle/>
          <a:p>
            <a:pPr marL="342900" indent="-342900">
              <a:lnSpc>
                <a:spcPct val="100000"/>
              </a:lnSpc>
              <a:spcBef>
                <a:spcPts val="0"/>
              </a:spcBef>
              <a:spcAft>
                <a:spcPts val="600"/>
              </a:spcAft>
              <a:buFont typeface="Arial" panose="020B0604020202020204" pitchFamily="34" charset="0"/>
              <a:buChar char="•"/>
            </a:pPr>
            <a:r>
              <a:rPr lang="en-US"/>
              <a:t>Make and receive business calls in Teams from Android and iOS, and easily add video and sharing </a:t>
            </a:r>
          </a:p>
          <a:p>
            <a:pPr marL="171450" indent="-171450">
              <a:lnSpc>
                <a:spcPct val="100000"/>
              </a:lnSpc>
              <a:spcBef>
                <a:spcPts val="0"/>
              </a:spcBef>
              <a:spcAft>
                <a:spcPts val="600"/>
              </a:spcAft>
              <a:buFont typeface="Arial" panose="020B0604020202020204" pitchFamily="34" charset="0"/>
              <a:buChar char="•"/>
            </a:pPr>
            <a:endParaRPr lang="en-US" sz="800"/>
          </a:p>
          <a:p>
            <a:pPr marL="342900" indent="-342900">
              <a:lnSpc>
                <a:spcPct val="100000"/>
              </a:lnSpc>
              <a:spcBef>
                <a:spcPts val="0"/>
              </a:spcBef>
              <a:spcAft>
                <a:spcPts val="600"/>
              </a:spcAft>
              <a:buFont typeface="Arial" panose="020B0604020202020204" pitchFamily="34" charset="0"/>
              <a:buChar char="•"/>
            </a:pPr>
            <a:r>
              <a:rPr lang="en-US"/>
              <a:t>PSTN calling through your existing phone system ensures every user can make and receive calls </a:t>
            </a:r>
          </a:p>
          <a:p>
            <a:pPr marL="171450" indent="-171450">
              <a:lnSpc>
                <a:spcPct val="100000"/>
              </a:lnSpc>
              <a:spcBef>
                <a:spcPts val="0"/>
              </a:spcBef>
              <a:spcAft>
                <a:spcPts val="600"/>
              </a:spcAft>
              <a:buFont typeface="Arial" panose="020B0604020202020204" pitchFamily="34" charset="0"/>
              <a:buChar char="•"/>
            </a:pPr>
            <a:endParaRPr lang="en-US" sz="800"/>
          </a:p>
          <a:p>
            <a:pPr marL="342900" indent="-342900">
              <a:lnSpc>
                <a:spcPct val="100000"/>
              </a:lnSpc>
              <a:spcBef>
                <a:spcPts val="0"/>
              </a:spcBef>
              <a:spcAft>
                <a:spcPts val="600"/>
              </a:spcAft>
              <a:buFont typeface="Arial" panose="020B0604020202020204" pitchFamily="34" charset="0"/>
              <a:buChar char="•"/>
            </a:pPr>
            <a:r>
              <a:rPr lang="en-US"/>
              <a:t>Collaboration and voice together:  Call2Teams enables the ability to call when and where users need to</a:t>
            </a:r>
          </a:p>
          <a:p>
            <a:pPr marL="171450" indent="-171450">
              <a:lnSpc>
                <a:spcPct val="100000"/>
              </a:lnSpc>
              <a:spcBef>
                <a:spcPts val="0"/>
              </a:spcBef>
              <a:spcAft>
                <a:spcPts val="600"/>
              </a:spcAft>
              <a:buFont typeface="Arial" panose="020B0604020202020204" pitchFamily="34" charset="0"/>
              <a:buChar char="•"/>
            </a:pPr>
            <a:endParaRPr lang="en-US" sz="800"/>
          </a:p>
          <a:p>
            <a:pPr marL="342900" indent="-342900">
              <a:buFont typeface="Arial" panose="020B0604020202020204" pitchFamily="34" charset="0"/>
              <a:buChar char="•"/>
            </a:pPr>
            <a:r>
              <a:rPr lang="en-US"/>
              <a:t>Call2Teams registers a Teams client as a SIP device on the existing PBX</a:t>
            </a:r>
          </a:p>
          <a:p>
            <a:endParaRPr lang="en-US"/>
          </a:p>
        </p:txBody>
      </p:sp>
      <p:sp>
        <p:nvSpPr>
          <p:cNvPr id="3" name="Slide Number Placeholder 2">
            <a:extLst>
              <a:ext uri="{FF2B5EF4-FFF2-40B4-BE49-F238E27FC236}">
                <a16:creationId xmlns:a16="http://schemas.microsoft.com/office/drawing/2014/main" id="{347892C8-D0F1-439C-AEEC-D8EE89A8AC7A}"/>
              </a:ext>
            </a:extLst>
          </p:cNvPr>
          <p:cNvSpPr>
            <a:spLocks noGrp="1"/>
          </p:cNvSpPr>
          <p:nvPr>
            <p:ph type="sldNum" sz="quarter" idx="4"/>
          </p:nvPr>
        </p:nvSpPr>
        <p:spPr/>
        <p:txBody>
          <a:bodyPr/>
          <a:lstStyle/>
          <a:p>
            <a:pPr>
              <a:defRPr/>
            </a:pPr>
            <a:fld id="{94FAF6B2-8A65-4A43-833A-A4BFE8254FB5}" type="slidenum">
              <a:rPr lang="en-US" smtClean="0"/>
              <a:pPr>
                <a:defRPr/>
              </a:pPr>
              <a:t>19</a:t>
            </a:fld>
            <a:endParaRPr lang="en-US"/>
          </a:p>
        </p:txBody>
      </p:sp>
      <p:pic>
        <p:nvPicPr>
          <p:cNvPr id="5" name="Picture 4">
            <a:extLst>
              <a:ext uri="{FF2B5EF4-FFF2-40B4-BE49-F238E27FC236}">
                <a16:creationId xmlns:a16="http://schemas.microsoft.com/office/drawing/2014/main" id="{5A4AFE8F-6DBB-4220-8E8B-72A88CD56EEC}"/>
              </a:ext>
            </a:extLst>
          </p:cNvPr>
          <p:cNvPicPr>
            <a:picLocks noChangeAspect="1"/>
          </p:cNvPicPr>
          <p:nvPr/>
        </p:nvPicPr>
        <p:blipFill rotWithShape="1">
          <a:blip r:embed="rId3"/>
          <a:srcRect t="12689" r="50983" b="35806"/>
          <a:stretch/>
        </p:blipFill>
        <p:spPr>
          <a:xfrm>
            <a:off x="6344320" y="2403714"/>
            <a:ext cx="5514308" cy="3115154"/>
          </a:xfrm>
          <a:prstGeom prst="rect">
            <a:avLst/>
          </a:prstGeom>
        </p:spPr>
      </p:pic>
    </p:spTree>
    <p:extLst>
      <p:ext uri="{BB962C8B-B14F-4D97-AF65-F5344CB8AC3E}">
        <p14:creationId xmlns:p14="http://schemas.microsoft.com/office/powerpoint/2010/main" val="99357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57085-61A5-42FC-BF37-E31FBC49E4C0}"/>
              </a:ext>
            </a:extLst>
          </p:cNvPr>
          <p:cNvSpPr>
            <a:spLocks noGrp="1"/>
          </p:cNvSpPr>
          <p:nvPr>
            <p:ph type="title"/>
          </p:nvPr>
        </p:nvSpPr>
        <p:spPr/>
        <p:txBody>
          <a:bodyPr/>
          <a:lstStyle/>
          <a:p>
            <a:r>
              <a:rPr lang="en-US"/>
              <a:t>How to Use This Deck</a:t>
            </a:r>
          </a:p>
        </p:txBody>
      </p:sp>
      <p:sp>
        <p:nvSpPr>
          <p:cNvPr id="3" name="Text Placeholder 2">
            <a:extLst>
              <a:ext uri="{FF2B5EF4-FFF2-40B4-BE49-F238E27FC236}">
                <a16:creationId xmlns:a16="http://schemas.microsoft.com/office/drawing/2014/main" id="{FB27C2B8-CA04-4BC0-B0C3-D51A5059628C}"/>
              </a:ext>
            </a:extLst>
          </p:cNvPr>
          <p:cNvSpPr>
            <a:spLocks noGrp="1"/>
          </p:cNvSpPr>
          <p:nvPr>
            <p:ph type="body" sz="quarter" idx="10"/>
          </p:nvPr>
        </p:nvSpPr>
        <p:spPr>
          <a:xfrm>
            <a:off x="461554" y="1339132"/>
            <a:ext cx="11265408" cy="4599655"/>
          </a:xfrm>
        </p:spPr>
        <p:txBody>
          <a:bodyPr>
            <a:normAutofit/>
          </a:bodyPr>
          <a:lstStyle/>
          <a:p>
            <a:r>
              <a:rPr lang="en-US" b="1"/>
              <a:t>Mitel + Microsoft Teams Deck</a:t>
            </a:r>
          </a:p>
          <a:p>
            <a:pPr marL="342900" indent="-342900">
              <a:buFont typeface="Arial" panose="020B0604020202020204" pitchFamily="34" charset="0"/>
              <a:buChar char="•"/>
            </a:pPr>
            <a:r>
              <a:rPr lang="en-US"/>
              <a:t>Customer-facing slides to help you tell the Mitel and Microsoft Teams story</a:t>
            </a:r>
          </a:p>
          <a:p>
            <a:endParaRPr lang="en-US"/>
          </a:p>
          <a:p>
            <a:r>
              <a:rPr lang="en-US" b="1"/>
              <a:t>Pick and choose</a:t>
            </a:r>
          </a:p>
          <a:p>
            <a:pPr marL="342900" indent="-342900">
              <a:buFont typeface="Arial" panose="020B0604020202020204" pitchFamily="34" charset="0"/>
              <a:buChar char="•"/>
            </a:pPr>
            <a:r>
              <a:rPr lang="en-US"/>
              <a:t>Pick and choose the slides relevant to your presentation or use the deck as-is</a:t>
            </a:r>
          </a:p>
          <a:p>
            <a:endParaRPr lang="en-US"/>
          </a:p>
          <a:p>
            <a:r>
              <a:rPr lang="en-US" b="1"/>
              <a:t>Already know your prospect’s Mitel product?</a:t>
            </a:r>
          </a:p>
          <a:p>
            <a:pPr marL="342900" indent="-342900">
              <a:buFont typeface="Arial" panose="020B0604020202020204" pitchFamily="34" charset="0"/>
              <a:buChar char="•"/>
            </a:pPr>
            <a:r>
              <a:rPr lang="en-US"/>
              <a:t>Product-specific slides are provided in the Backup Slides sections.</a:t>
            </a:r>
          </a:p>
          <a:p>
            <a:pPr marL="342900" indent="-342900">
              <a:buFont typeface="Arial" panose="020B0604020202020204" pitchFamily="34" charset="0"/>
              <a:buChar char="•"/>
            </a:pPr>
            <a:r>
              <a:rPr lang="en-US"/>
              <a:t>Jump to </a:t>
            </a:r>
            <a:r>
              <a:rPr lang="en-US">
                <a:hlinkClick r:id="rId2" action="ppaction://hlinksldjump"/>
              </a:rPr>
              <a:t>MiCloud Connect Backup</a:t>
            </a:r>
            <a:endParaRPr lang="en-US"/>
          </a:p>
          <a:p>
            <a:pPr marL="342900" indent="-342900">
              <a:buFont typeface="Arial" panose="020B0604020202020204" pitchFamily="34" charset="0"/>
              <a:buChar char="•"/>
            </a:pPr>
            <a:r>
              <a:rPr lang="en-US"/>
              <a:t>Jump to </a:t>
            </a:r>
            <a:r>
              <a:rPr lang="en-US">
                <a:hlinkClick r:id="rId3" action="ppaction://hlinksldjump"/>
              </a:rPr>
              <a:t>General Mitel Backup </a:t>
            </a:r>
            <a:endParaRPr lang="en-US"/>
          </a:p>
          <a:p>
            <a:endParaRPr lang="en-US"/>
          </a:p>
        </p:txBody>
      </p:sp>
      <p:sp>
        <p:nvSpPr>
          <p:cNvPr id="4" name="Slide Number Placeholder 3">
            <a:extLst>
              <a:ext uri="{FF2B5EF4-FFF2-40B4-BE49-F238E27FC236}">
                <a16:creationId xmlns:a16="http://schemas.microsoft.com/office/drawing/2014/main" id="{312C7EED-6A9F-4C44-ADF6-3C70EE2F93F5}"/>
              </a:ext>
            </a:extLst>
          </p:cNvPr>
          <p:cNvSpPr>
            <a:spLocks noGrp="1"/>
          </p:cNvSpPr>
          <p:nvPr>
            <p:ph type="sldNum" sz="quarter" idx="4"/>
          </p:nvPr>
        </p:nvSpPr>
        <p:spPr/>
        <p:txBody>
          <a:bodyPr/>
          <a:lstStyle/>
          <a:p>
            <a:fld id="{CA93F7F0-4438-4A90-AB24-A1145129226D}" type="slidenum">
              <a:rPr lang="en-US" smtClean="0"/>
              <a:pPr/>
              <a:t>2</a:t>
            </a:fld>
            <a:endParaRPr lang="en-US"/>
          </a:p>
        </p:txBody>
      </p:sp>
    </p:spTree>
    <p:extLst>
      <p:ext uri="{BB962C8B-B14F-4D97-AF65-F5344CB8AC3E}">
        <p14:creationId xmlns:p14="http://schemas.microsoft.com/office/powerpoint/2010/main" val="104641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custData r:id="rId1"/>
            </p:custDataLst>
          </p:nvPr>
        </p:nvSpPr>
        <p:spPr/>
        <p:txBody>
          <a:bodyPr/>
          <a:lstStyle/>
          <a:p>
            <a:r>
              <a:rPr lang="en-US"/>
              <a:t>Mitel Assistant</a:t>
            </a:r>
          </a:p>
        </p:txBody>
      </p:sp>
      <p:sp>
        <p:nvSpPr>
          <p:cNvPr id="3" name="Slide Number Placeholder 2"/>
          <p:cNvSpPr>
            <a:spLocks noGrp="1"/>
          </p:cNvSpPr>
          <p:nvPr>
            <p:ph type="sldNum" sz="quarter" idx="10"/>
          </p:nvPr>
        </p:nvSpPr>
        <p:spPr/>
        <p:txBody>
          <a:bodyPr/>
          <a:lstStyle/>
          <a:p>
            <a:pPr lvl="0"/>
            <a:fld id="{94FAF6B2-8A65-4A43-833A-A4BFE8254FB5}" type="slidenum">
              <a:rPr lang="en-US" noProof="0" smtClean="0"/>
              <a:pPr lvl="0"/>
              <a:t>20</a:t>
            </a:fld>
            <a:endParaRPr lang="en-US" noProof="0"/>
          </a:p>
        </p:txBody>
      </p:sp>
      <p:sp>
        <p:nvSpPr>
          <p:cNvPr id="4" name="Content Placeholder 3"/>
          <p:cNvSpPr>
            <a:spLocks noGrp="1"/>
          </p:cNvSpPr>
          <p:nvPr>
            <p:ph idx="1"/>
          </p:nvPr>
        </p:nvSpPr>
        <p:spPr>
          <a:xfrm>
            <a:off x="671837" y="2149681"/>
            <a:ext cx="4185300" cy="3678638"/>
          </a:xfrm>
        </p:spPr>
        <p:txBody>
          <a:bodyPr>
            <a:normAutofit fontScale="92500" lnSpcReduction="10000"/>
          </a:bodyPr>
          <a:lstStyle/>
          <a:p>
            <a:r>
              <a:rPr lang="en-US" altLang="en-US" sz="2000" dirty="0"/>
              <a:t>With the Mitel Assistant you can:  </a:t>
            </a:r>
          </a:p>
          <a:p>
            <a:pPr marL="285750" indent="-285750">
              <a:buFont typeface="Arial" panose="020B0604020202020204" pitchFamily="34" charset="0"/>
              <a:buChar char="•"/>
            </a:pPr>
            <a:r>
              <a:rPr lang="en-US" altLang="en-US" sz="1800" dirty="0">
                <a:solidFill>
                  <a:schemeClr val="accent6"/>
                </a:solidFill>
              </a:rPr>
              <a:t>Initiate a </a:t>
            </a:r>
            <a:r>
              <a:rPr lang="en-US" altLang="en-US" sz="1800" dirty="0" err="1">
                <a:solidFill>
                  <a:schemeClr val="accent6"/>
                </a:solidFill>
              </a:rPr>
              <a:t>MiTeam</a:t>
            </a:r>
            <a:r>
              <a:rPr lang="en-US" altLang="en-US" sz="1800" dirty="0">
                <a:solidFill>
                  <a:schemeClr val="accent6"/>
                </a:solidFill>
              </a:rPr>
              <a:t> Meeting</a:t>
            </a:r>
            <a:endParaRPr lang="en-US" altLang="en-US" sz="1800" dirty="0">
              <a:solidFill>
                <a:schemeClr val="accent6"/>
              </a:solidFill>
              <a:cs typeface="Arial"/>
            </a:endParaRPr>
          </a:p>
          <a:p>
            <a:pPr marL="285750" indent="-285750">
              <a:buFont typeface="Arial" panose="020B0604020202020204" pitchFamily="34" charset="0"/>
              <a:buChar char="•"/>
            </a:pPr>
            <a:r>
              <a:rPr lang="en-US" altLang="en-US" sz="1800" dirty="0">
                <a:solidFill>
                  <a:schemeClr val="accent6"/>
                </a:solidFill>
              </a:rPr>
              <a:t>Escalate a chat to a meeting</a:t>
            </a:r>
            <a:endParaRPr lang="en-US" altLang="en-US" sz="1800" dirty="0">
              <a:solidFill>
                <a:schemeClr val="accent6"/>
              </a:solidFill>
              <a:cs typeface="Arial"/>
            </a:endParaRPr>
          </a:p>
          <a:p>
            <a:pPr marL="285750" indent="-285750">
              <a:buFont typeface="Arial" panose="020B0604020202020204" pitchFamily="34" charset="0"/>
              <a:buChar char="•"/>
            </a:pPr>
            <a:r>
              <a:rPr lang="en-US" altLang="en-US" sz="1800" dirty="0">
                <a:solidFill>
                  <a:schemeClr val="accent6"/>
                </a:solidFill>
              </a:rPr>
              <a:t>Download from the MS Teams Store</a:t>
            </a:r>
            <a:endParaRPr lang="en-US" altLang="en-US" sz="1800" dirty="0">
              <a:solidFill>
                <a:schemeClr val="accent6"/>
              </a:solidFill>
              <a:cs typeface="Arial"/>
            </a:endParaRPr>
          </a:p>
          <a:p>
            <a:r>
              <a:rPr lang="en-US" altLang="en-US" sz="2100" dirty="0"/>
              <a:t>Coming soon:</a:t>
            </a:r>
          </a:p>
          <a:p>
            <a:pPr marL="228600" lvl="1">
              <a:lnSpc>
                <a:spcPct val="90000"/>
              </a:lnSpc>
              <a:spcBef>
                <a:spcPts val="1800"/>
              </a:spcBef>
            </a:pPr>
            <a:r>
              <a:rPr lang="en-US" altLang="en-US" sz="1800" dirty="0">
                <a:solidFill>
                  <a:schemeClr val="accent6"/>
                </a:solidFill>
              </a:rPr>
              <a:t>Integrated Mitel telephony​</a:t>
            </a:r>
          </a:p>
          <a:p>
            <a:pPr marL="228600" lvl="1">
              <a:lnSpc>
                <a:spcPct val="90000"/>
              </a:lnSpc>
              <a:spcBef>
                <a:spcPts val="1800"/>
              </a:spcBef>
            </a:pPr>
            <a:r>
              <a:rPr lang="en-US" altLang="en-US" sz="1800" dirty="0">
                <a:solidFill>
                  <a:schemeClr val="accent6"/>
                </a:solidFill>
              </a:rPr>
              <a:t>Click-to-dial​</a:t>
            </a:r>
          </a:p>
          <a:p>
            <a:pPr marL="228600" lvl="1">
              <a:lnSpc>
                <a:spcPct val="90000"/>
              </a:lnSpc>
              <a:spcBef>
                <a:spcPts val="1800"/>
              </a:spcBef>
            </a:pPr>
            <a:r>
              <a:rPr lang="en-US" altLang="en-US" sz="1800" dirty="0">
                <a:solidFill>
                  <a:schemeClr val="accent6"/>
                </a:solidFill>
              </a:rPr>
              <a:t>Seamless experience with Mitel’s enterprise telephony features </a:t>
            </a:r>
          </a:p>
          <a:p>
            <a:endParaRPr lang="en-US" altLang="en-US" i="1" dirty="0"/>
          </a:p>
          <a:p>
            <a:endParaRPr lang="en-US" altLang="en-US" i="1" dirty="0"/>
          </a:p>
          <a:p>
            <a:pPr marL="0" indent="0">
              <a:buNone/>
            </a:pPr>
            <a:endParaRPr lang="en-US" altLang="en-US" i="1" dirty="0"/>
          </a:p>
          <a:p>
            <a:endParaRPr lang="en-US" altLang="en-US" i="1" dirty="0"/>
          </a:p>
          <a:p>
            <a:endParaRPr lang="en-US" altLang="en-US" i="1" dirty="0"/>
          </a:p>
        </p:txBody>
      </p:sp>
      <p:sp>
        <p:nvSpPr>
          <p:cNvPr id="7" name="Rectangle 6">
            <a:extLst>
              <a:ext uri="{FF2B5EF4-FFF2-40B4-BE49-F238E27FC236}">
                <a16:creationId xmlns:a16="http://schemas.microsoft.com/office/drawing/2014/main" id="{0893F473-4C67-0442-8128-268C1825C58B}"/>
              </a:ext>
            </a:extLst>
          </p:cNvPr>
          <p:cNvSpPr/>
          <p:nvPr/>
        </p:nvSpPr>
        <p:spPr>
          <a:xfrm>
            <a:off x="704849" y="1119310"/>
            <a:ext cx="11005185" cy="461665"/>
          </a:xfrm>
          <a:prstGeom prst="rect">
            <a:avLst/>
          </a:prstGeom>
        </p:spPr>
        <p:txBody>
          <a:bodyPr wrap="square">
            <a:spAutoFit/>
          </a:bodyPr>
          <a:lstStyle/>
          <a:p>
            <a:pPr algn="ctr"/>
            <a:r>
              <a:rPr lang="en-US" sz="2400" b="1">
                <a:solidFill>
                  <a:schemeClr val="accent1"/>
                </a:solidFill>
              </a:rPr>
              <a:t>MS Teams + </a:t>
            </a:r>
            <a:r>
              <a:rPr lang="en-US" sz="2400" b="1" err="1">
                <a:solidFill>
                  <a:schemeClr val="accent1"/>
                </a:solidFill>
              </a:rPr>
              <a:t>MiTeam</a:t>
            </a:r>
            <a:r>
              <a:rPr lang="en-US" sz="2400" b="1">
                <a:solidFill>
                  <a:schemeClr val="accent1"/>
                </a:solidFill>
              </a:rPr>
              <a:t> Meetings Bot</a:t>
            </a:r>
          </a:p>
        </p:txBody>
      </p:sp>
      <p:pic>
        <p:nvPicPr>
          <p:cNvPr id="8" name="Picture 7" descr="Graphical user interface, application, Teams&#10;&#10;Description automatically generated">
            <a:extLst>
              <a:ext uri="{FF2B5EF4-FFF2-40B4-BE49-F238E27FC236}">
                <a16:creationId xmlns:a16="http://schemas.microsoft.com/office/drawing/2014/main" id="{9EE616BC-AB0C-4252-B12F-7790A6816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136" y="2700678"/>
            <a:ext cx="6350540" cy="3127641"/>
          </a:xfrm>
          <a:prstGeom prst="rect">
            <a:avLst/>
          </a:prstGeom>
        </p:spPr>
      </p:pic>
    </p:spTree>
    <p:extLst>
      <p:ext uri="{BB962C8B-B14F-4D97-AF65-F5344CB8AC3E}">
        <p14:creationId xmlns:p14="http://schemas.microsoft.com/office/powerpoint/2010/main" val="2403741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a:extLst>
              <a:ext uri="{FF2B5EF4-FFF2-40B4-BE49-F238E27FC236}">
                <a16:creationId xmlns:a16="http://schemas.microsoft.com/office/drawing/2014/main" id="{3FAA80C5-140F-CB42-985A-20A2AF72B05F}"/>
              </a:ext>
            </a:extLst>
          </p:cNvPr>
          <p:cNvSpPr/>
          <p:nvPr/>
        </p:nvSpPr>
        <p:spPr>
          <a:xfrm flipH="1">
            <a:off x="6209598" y="1793861"/>
            <a:ext cx="4578114" cy="548565"/>
          </a:xfrm>
          <a:prstGeom prst="homePlate">
            <a:avLst>
              <a:gd name="adj" fmla="val 29935"/>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3" name="Pentagon 92">
            <a:extLst>
              <a:ext uri="{FF2B5EF4-FFF2-40B4-BE49-F238E27FC236}">
                <a16:creationId xmlns:a16="http://schemas.microsoft.com/office/drawing/2014/main" id="{2D52BA91-7EBA-C848-A183-A96DA719BFAD}"/>
              </a:ext>
            </a:extLst>
          </p:cNvPr>
          <p:cNvSpPr/>
          <p:nvPr/>
        </p:nvSpPr>
        <p:spPr>
          <a:xfrm flipH="1">
            <a:off x="6209598" y="2488121"/>
            <a:ext cx="4578114" cy="548565"/>
          </a:xfrm>
          <a:prstGeom prst="homePlate">
            <a:avLst>
              <a:gd name="adj" fmla="val 29935"/>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4" name="Pentagon 93">
            <a:extLst>
              <a:ext uri="{FF2B5EF4-FFF2-40B4-BE49-F238E27FC236}">
                <a16:creationId xmlns:a16="http://schemas.microsoft.com/office/drawing/2014/main" id="{F1F852FA-5BE6-B940-964C-0F6EF1E3E916}"/>
              </a:ext>
            </a:extLst>
          </p:cNvPr>
          <p:cNvSpPr/>
          <p:nvPr/>
        </p:nvSpPr>
        <p:spPr>
          <a:xfrm flipH="1">
            <a:off x="6209598" y="3173923"/>
            <a:ext cx="4578114" cy="548565"/>
          </a:xfrm>
          <a:prstGeom prst="homePlate">
            <a:avLst>
              <a:gd name="adj" fmla="val 29935"/>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5" name="Pentagon 94">
            <a:extLst>
              <a:ext uri="{FF2B5EF4-FFF2-40B4-BE49-F238E27FC236}">
                <a16:creationId xmlns:a16="http://schemas.microsoft.com/office/drawing/2014/main" id="{D9915972-EC76-0C4D-9994-48247838710C}"/>
              </a:ext>
            </a:extLst>
          </p:cNvPr>
          <p:cNvSpPr/>
          <p:nvPr/>
        </p:nvSpPr>
        <p:spPr>
          <a:xfrm flipH="1">
            <a:off x="6209598" y="3859723"/>
            <a:ext cx="4578114" cy="548565"/>
          </a:xfrm>
          <a:prstGeom prst="homePlate">
            <a:avLst>
              <a:gd name="adj" fmla="val 29935"/>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6" name="Pentagon 95">
            <a:extLst>
              <a:ext uri="{FF2B5EF4-FFF2-40B4-BE49-F238E27FC236}">
                <a16:creationId xmlns:a16="http://schemas.microsoft.com/office/drawing/2014/main" id="{30477D37-9506-9344-A238-0013F47CE65B}"/>
              </a:ext>
            </a:extLst>
          </p:cNvPr>
          <p:cNvSpPr/>
          <p:nvPr/>
        </p:nvSpPr>
        <p:spPr>
          <a:xfrm flipH="1">
            <a:off x="6209598" y="4553988"/>
            <a:ext cx="4578114" cy="548565"/>
          </a:xfrm>
          <a:prstGeom prst="homePlate">
            <a:avLst>
              <a:gd name="adj" fmla="val 29935"/>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Pentagon 96">
            <a:extLst>
              <a:ext uri="{FF2B5EF4-FFF2-40B4-BE49-F238E27FC236}">
                <a16:creationId xmlns:a16="http://schemas.microsoft.com/office/drawing/2014/main" id="{78D0F073-F3D4-5548-B5AE-84B4995B9457}"/>
              </a:ext>
            </a:extLst>
          </p:cNvPr>
          <p:cNvSpPr/>
          <p:nvPr/>
        </p:nvSpPr>
        <p:spPr>
          <a:xfrm flipH="1">
            <a:off x="6209598" y="5248252"/>
            <a:ext cx="4578114" cy="548565"/>
          </a:xfrm>
          <a:prstGeom prst="homePlate">
            <a:avLst>
              <a:gd name="adj" fmla="val 29935"/>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AE10921-C1D1-9846-A168-B4E2A95C78DE}"/>
              </a:ext>
            </a:extLst>
          </p:cNvPr>
          <p:cNvSpPr>
            <a:spLocks noGrp="1"/>
          </p:cNvSpPr>
          <p:nvPr>
            <p:ph type="title"/>
          </p:nvPr>
        </p:nvSpPr>
        <p:spPr/>
        <p:txBody>
          <a:bodyPr/>
          <a:lstStyle/>
          <a:p>
            <a:r>
              <a:rPr lang="en-IN"/>
              <a:t>The Future of Work is </a:t>
            </a:r>
            <a:r>
              <a:rPr lang="en-IN" b="1"/>
              <a:t>Now</a:t>
            </a:r>
            <a:endParaRPr lang="en-US" b="1"/>
          </a:p>
        </p:txBody>
      </p:sp>
      <p:sp>
        <p:nvSpPr>
          <p:cNvPr id="31" name="Pentagon 2">
            <a:extLst>
              <a:ext uri="{FF2B5EF4-FFF2-40B4-BE49-F238E27FC236}">
                <a16:creationId xmlns:a16="http://schemas.microsoft.com/office/drawing/2014/main" id="{BD5EFAEF-7F4B-F04F-A032-6F52ADE8944B}"/>
              </a:ext>
            </a:extLst>
          </p:cNvPr>
          <p:cNvSpPr/>
          <p:nvPr/>
        </p:nvSpPr>
        <p:spPr>
          <a:xfrm>
            <a:off x="1236896" y="1799931"/>
            <a:ext cx="4876800" cy="553029"/>
          </a:xfrm>
          <a:custGeom>
            <a:avLst/>
            <a:gdLst>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1411 w 2025420"/>
              <a:gd name="connsiteY0" fmla="*/ 0 h 369358"/>
              <a:gd name="connsiteX1" fmla="*/ 1840741 w 2025420"/>
              <a:gd name="connsiteY1" fmla="*/ 0 h 369358"/>
              <a:gd name="connsiteX2" fmla="*/ 2025420 w 2025420"/>
              <a:gd name="connsiteY2" fmla="*/ 184679 h 369358"/>
              <a:gd name="connsiteX3" fmla="*/ 1840741 w 2025420"/>
              <a:gd name="connsiteY3" fmla="*/ 369358 h 369358"/>
              <a:gd name="connsiteX4" fmla="*/ 1411 w 2025420"/>
              <a:gd name="connsiteY4" fmla="*/ 369358 h 369358"/>
              <a:gd name="connsiteX5" fmla="*/ 1411 w 2025420"/>
              <a:gd name="connsiteY5" fmla="*/ 0 h 369358"/>
              <a:gd name="connsiteX0" fmla="*/ 1411 w 1904233"/>
              <a:gd name="connsiteY0" fmla="*/ 0 h 369358"/>
              <a:gd name="connsiteX1" fmla="*/ 1840741 w 1904233"/>
              <a:gd name="connsiteY1" fmla="*/ 0 h 369358"/>
              <a:gd name="connsiteX2" fmla="*/ 1904233 w 1904233"/>
              <a:gd name="connsiteY2" fmla="*/ 184679 h 369358"/>
              <a:gd name="connsiteX3" fmla="*/ 1840741 w 1904233"/>
              <a:gd name="connsiteY3" fmla="*/ 369358 h 369358"/>
              <a:gd name="connsiteX4" fmla="*/ 1411 w 1904233"/>
              <a:gd name="connsiteY4" fmla="*/ 369358 h 369358"/>
              <a:gd name="connsiteX5" fmla="*/ 1411 w 1904233"/>
              <a:gd name="connsiteY5" fmla="*/ 0 h 36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4233" h="369358">
                <a:moveTo>
                  <a:pt x="1411" y="0"/>
                </a:moveTo>
                <a:lnTo>
                  <a:pt x="1840741" y="0"/>
                </a:lnTo>
                <a:lnTo>
                  <a:pt x="1904233" y="184679"/>
                </a:lnTo>
                <a:lnTo>
                  <a:pt x="1840741" y="369358"/>
                </a:lnTo>
                <a:lnTo>
                  <a:pt x="1411" y="369358"/>
                </a:lnTo>
                <a:cubicBezTo>
                  <a:pt x="1411" y="246239"/>
                  <a:pt x="-1764" y="186619"/>
                  <a:pt x="1411"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Chevron 7">
            <a:extLst>
              <a:ext uri="{FF2B5EF4-FFF2-40B4-BE49-F238E27FC236}">
                <a16:creationId xmlns:a16="http://schemas.microsoft.com/office/drawing/2014/main" id="{F13BE2EE-1205-DA4C-AC49-BDD0DF1F0FCC}"/>
              </a:ext>
            </a:extLst>
          </p:cNvPr>
          <p:cNvSpPr/>
          <p:nvPr/>
        </p:nvSpPr>
        <p:spPr>
          <a:xfrm>
            <a:off x="5862313" y="1793861"/>
            <a:ext cx="346437" cy="559099"/>
          </a:xfrm>
          <a:prstGeom prst="chevron">
            <a:avLst>
              <a:gd name="adj" fmla="val 5244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5325F"/>
              </a:solidFill>
              <a:effectLst/>
              <a:uLnTx/>
              <a:uFillTx/>
              <a:latin typeface="Arial" panose="020B0604020202020204"/>
              <a:ea typeface="+mn-ea"/>
              <a:cs typeface="+mn-cs"/>
            </a:endParaRPr>
          </a:p>
        </p:txBody>
      </p:sp>
      <p:sp>
        <p:nvSpPr>
          <p:cNvPr id="34" name="Pentagon 2">
            <a:extLst>
              <a:ext uri="{FF2B5EF4-FFF2-40B4-BE49-F238E27FC236}">
                <a16:creationId xmlns:a16="http://schemas.microsoft.com/office/drawing/2014/main" id="{D0B47DCA-7B24-B24C-BA91-8C7035BACDB1}"/>
              </a:ext>
            </a:extLst>
          </p:cNvPr>
          <p:cNvSpPr/>
          <p:nvPr/>
        </p:nvSpPr>
        <p:spPr>
          <a:xfrm>
            <a:off x="1238824" y="2494065"/>
            <a:ext cx="4876800" cy="553029"/>
          </a:xfrm>
          <a:custGeom>
            <a:avLst/>
            <a:gdLst>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1411 w 2025420"/>
              <a:gd name="connsiteY0" fmla="*/ 0 h 369358"/>
              <a:gd name="connsiteX1" fmla="*/ 1840741 w 2025420"/>
              <a:gd name="connsiteY1" fmla="*/ 0 h 369358"/>
              <a:gd name="connsiteX2" fmla="*/ 2025420 w 2025420"/>
              <a:gd name="connsiteY2" fmla="*/ 184679 h 369358"/>
              <a:gd name="connsiteX3" fmla="*/ 1840741 w 2025420"/>
              <a:gd name="connsiteY3" fmla="*/ 369358 h 369358"/>
              <a:gd name="connsiteX4" fmla="*/ 1411 w 2025420"/>
              <a:gd name="connsiteY4" fmla="*/ 369358 h 369358"/>
              <a:gd name="connsiteX5" fmla="*/ 1411 w 2025420"/>
              <a:gd name="connsiteY5" fmla="*/ 0 h 369358"/>
              <a:gd name="connsiteX0" fmla="*/ 1411 w 1904233"/>
              <a:gd name="connsiteY0" fmla="*/ 0 h 369358"/>
              <a:gd name="connsiteX1" fmla="*/ 1840741 w 1904233"/>
              <a:gd name="connsiteY1" fmla="*/ 0 h 369358"/>
              <a:gd name="connsiteX2" fmla="*/ 1904233 w 1904233"/>
              <a:gd name="connsiteY2" fmla="*/ 184679 h 369358"/>
              <a:gd name="connsiteX3" fmla="*/ 1840741 w 1904233"/>
              <a:gd name="connsiteY3" fmla="*/ 369358 h 369358"/>
              <a:gd name="connsiteX4" fmla="*/ 1411 w 1904233"/>
              <a:gd name="connsiteY4" fmla="*/ 369358 h 369358"/>
              <a:gd name="connsiteX5" fmla="*/ 1411 w 1904233"/>
              <a:gd name="connsiteY5" fmla="*/ 0 h 36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4233" h="369358">
                <a:moveTo>
                  <a:pt x="1411" y="0"/>
                </a:moveTo>
                <a:lnTo>
                  <a:pt x="1840741" y="0"/>
                </a:lnTo>
                <a:lnTo>
                  <a:pt x="1904233" y="184679"/>
                </a:lnTo>
                <a:lnTo>
                  <a:pt x="1840741" y="369358"/>
                </a:lnTo>
                <a:lnTo>
                  <a:pt x="1411" y="369358"/>
                </a:lnTo>
                <a:cubicBezTo>
                  <a:pt x="1411" y="246239"/>
                  <a:pt x="-1764" y="186619"/>
                  <a:pt x="1411"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Chevron 34">
            <a:extLst>
              <a:ext uri="{FF2B5EF4-FFF2-40B4-BE49-F238E27FC236}">
                <a16:creationId xmlns:a16="http://schemas.microsoft.com/office/drawing/2014/main" id="{DCC98F5B-AF9B-2246-8025-5AA0ADDE4840}"/>
              </a:ext>
            </a:extLst>
          </p:cNvPr>
          <p:cNvSpPr/>
          <p:nvPr/>
        </p:nvSpPr>
        <p:spPr>
          <a:xfrm>
            <a:off x="5864241" y="2487995"/>
            <a:ext cx="346437" cy="56520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5325F"/>
              </a:solidFill>
              <a:effectLst/>
              <a:uLnTx/>
              <a:uFillTx/>
              <a:latin typeface="Arial" panose="020B0604020202020204"/>
              <a:ea typeface="+mn-ea"/>
              <a:cs typeface="+mn-cs"/>
            </a:endParaRPr>
          </a:p>
        </p:txBody>
      </p:sp>
      <p:sp>
        <p:nvSpPr>
          <p:cNvPr id="38" name="Pentagon 2">
            <a:extLst>
              <a:ext uri="{FF2B5EF4-FFF2-40B4-BE49-F238E27FC236}">
                <a16:creationId xmlns:a16="http://schemas.microsoft.com/office/drawing/2014/main" id="{B7D6F13C-21D2-BB4A-9EF1-BD97664B2F1E}"/>
              </a:ext>
            </a:extLst>
          </p:cNvPr>
          <p:cNvSpPr/>
          <p:nvPr/>
        </p:nvSpPr>
        <p:spPr>
          <a:xfrm>
            <a:off x="1236896" y="3175211"/>
            <a:ext cx="4876800" cy="553029"/>
          </a:xfrm>
          <a:custGeom>
            <a:avLst/>
            <a:gdLst>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1411 w 2025420"/>
              <a:gd name="connsiteY0" fmla="*/ 0 h 369358"/>
              <a:gd name="connsiteX1" fmla="*/ 1840741 w 2025420"/>
              <a:gd name="connsiteY1" fmla="*/ 0 h 369358"/>
              <a:gd name="connsiteX2" fmla="*/ 2025420 w 2025420"/>
              <a:gd name="connsiteY2" fmla="*/ 184679 h 369358"/>
              <a:gd name="connsiteX3" fmla="*/ 1840741 w 2025420"/>
              <a:gd name="connsiteY3" fmla="*/ 369358 h 369358"/>
              <a:gd name="connsiteX4" fmla="*/ 1411 w 2025420"/>
              <a:gd name="connsiteY4" fmla="*/ 369358 h 369358"/>
              <a:gd name="connsiteX5" fmla="*/ 1411 w 2025420"/>
              <a:gd name="connsiteY5" fmla="*/ 0 h 369358"/>
              <a:gd name="connsiteX0" fmla="*/ 1411 w 1904233"/>
              <a:gd name="connsiteY0" fmla="*/ 0 h 369358"/>
              <a:gd name="connsiteX1" fmla="*/ 1840741 w 1904233"/>
              <a:gd name="connsiteY1" fmla="*/ 0 h 369358"/>
              <a:gd name="connsiteX2" fmla="*/ 1904233 w 1904233"/>
              <a:gd name="connsiteY2" fmla="*/ 184679 h 369358"/>
              <a:gd name="connsiteX3" fmla="*/ 1840741 w 1904233"/>
              <a:gd name="connsiteY3" fmla="*/ 369358 h 369358"/>
              <a:gd name="connsiteX4" fmla="*/ 1411 w 1904233"/>
              <a:gd name="connsiteY4" fmla="*/ 369358 h 369358"/>
              <a:gd name="connsiteX5" fmla="*/ 1411 w 1904233"/>
              <a:gd name="connsiteY5" fmla="*/ 0 h 36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4233" h="369358">
                <a:moveTo>
                  <a:pt x="1411" y="0"/>
                </a:moveTo>
                <a:lnTo>
                  <a:pt x="1840741" y="0"/>
                </a:lnTo>
                <a:lnTo>
                  <a:pt x="1904233" y="184679"/>
                </a:lnTo>
                <a:lnTo>
                  <a:pt x="1840741" y="369358"/>
                </a:lnTo>
                <a:lnTo>
                  <a:pt x="1411" y="369358"/>
                </a:lnTo>
                <a:cubicBezTo>
                  <a:pt x="1411" y="246239"/>
                  <a:pt x="-1764" y="186619"/>
                  <a:pt x="1411"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Chevron 38">
            <a:extLst>
              <a:ext uri="{FF2B5EF4-FFF2-40B4-BE49-F238E27FC236}">
                <a16:creationId xmlns:a16="http://schemas.microsoft.com/office/drawing/2014/main" id="{67D3484E-BDA2-8847-9AEE-8AD0660045EE}"/>
              </a:ext>
            </a:extLst>
          </p:cNvPr>
          <p:cNvSpPr/>
          <p:nvPr/>
        </p:nvSpPr>
        <p:spPr>
          <a:xfrm>
            <a:off x="5862313" y="3169141"/>
            <a:ext cx="346437" cy="56520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5325F"/>
              </a:solidFill>
              <a:effectLst/>
              <a:uLnTx/>
              <a:uFillTx/>
              <a:latin typeface="Arial" panose="020B0604020202020204"/>
              <a:ea typeface="+mn-ea"/>
              <a:cs typeface="+mn-cs"/>
            </a:endParaRPr>
          </a:p>
        </p:txBody>
      </p:sp>
      <p:sp>
        <p:nvSpPr>
          <p:cNvPr id="42" name="Pentagon 2">
            <a:extLst>
              <a:ext uri="{FF2B5EF4-FFF2-40B4-BE49-F238E27FC236}">
                <a16:creationId xmlns:a16="http://schemas.microsoft.com/office/drawing/2014/main" id="{540516B2-FE52-DC47-A596-DE30D31691F2}"/>
              </a:ext>
            </a:extLst>
          </p:cNvPr>
          <p:cNvSpPr/>
          <p:nvPr/>
        </p:nvSpPr>
        <p:spPr>
          <a:xfrm>
            <a:off x="1238824" y="3861046"/>
            <a:ext cx="4876800" cy="553029"/>
          </a:xfrm>
          <a:custGeom>
            <a:avLst/>
            <a:gdLst>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1411 w 2025420"/>
              <a:gd name="connsiteY0" fmla="*/ 0 h 369358"/>
              <a:gd name="connsiteX1" fmla="*/ 1840741 w 2025420"/>
              <a:gd name="connsiteY1" fmla="*/ 0 h 369358"/>
              <a:gd name="connsiteX2" fmla="*/ 2025420 w 2025420"/>
              <a:gd name="connsiteY2" fmla="*/ 184679 h 369358"/>
              <a:gd name="connsiteX3" fmla="*/ 1840741 w 2025420"/>
              <a:gd name="connsiteY3" fmla="*/ 369358 h 369358"/>
              <a:gd name="connsiteX4" fmla="*/ 1411 w 2025420"/>
              <a:gd name="connsiteY4" fmla="*/ 369358 h 369358"/>
              <a:gd name="connsiteX5" fmla="*/ 1411 w 2025420"/>
              <a:gd name="connsiteY5" fmla="*/ 0 h 369358"/>
              <a:gd name="connsiteX0" fmla="*/ 1411 w 1904233"/>
              <a:gd name="connsiteY0" fmla="*/ 0 h 369358"/>
              <a:gd name="connsiteX1" fmla="*/ 1840741 w 1904233"/>
              <a:gd name="connsiteY1" fmla="*/ 0 h 369358"/>
              <a:gd name="connsiteX2" fmla="*/ 1904233 w 1904233"/>
              <a:gd name="connsiteY2" fmla="*/ 184679 h 369358"/>
              <a:gd name="connsiteX3" fmla="*/ 1840741 w 1904233"/>
              <a:gd name="connsiteY3" fmla="*/ 369358 h 369358"/>
              <a:gd name="connsiteX4" fmla="*/ 1411 w 1904233"/>
              <a:gd name="connsiteY4" fmla="*/ 369358 h 369358"/>
              <a:gd name="connsiteX5" fmla="*/ 1411 w 1904233"/>
              <a:gd name="connsiteY5" fmla="*/ 0 h 36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4233" h="369358">
                <a:moveTo>
                  <a:pt x="1411" y="0"/>
                </a:moveTo>
                <a:lnTo>
                  <a:pt x="1840741" y="0"/>
                </a:lnTo>
                <a:lnTo>
                  <a:pt x="1904233" y="184679"/>
                </a:lnTo>
                <a:lnTo>
                  <a:pt x="1840741" y="369358"/>
                </a:lnTo>
                <a:lnTo>
                  <a:pt x="1411" y="369358"/>
                </a:lnTo>
                <a:cubicBezTo>
                  <a:pt x="1411" y="246239"/>
                  <a:pt x="-1764" y="186619"/>
                  <a:pt x="1411"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Chevron 42">
            <a:extLst>
              <a:ext uri="{FF2B5EF4-FFF2-40B4-BE49-F238E27FC236}">
                <a16:creationId xmlns:a16="http://schemas.microsoft.com/office/drawing/2014/main" id="{B05E133A-9A01-8344-B0A2-8D3CFA30F995}"/>
              </a:ext>
            </a:extLst>
          </p:cNvPr>
          <p:cNvSpPr/>
          <p:nvPr/>
        </p:nvSpPr>
        <p:spPr>
          <a:xfrm>
            <a:off x="5864241" y="3854976"/>
            <a:ext cx="346437" cy="56520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5325F"/>
              </a:solidFill>
              <a:effectLst/>
              <a:uLnTx/>
              <a:uFillTx/>
              <a:latin typeface="Arial" panose="020B0604020202020204"/>
              <a:ea typeface="+mn-ea"/>
              <a:cs typeface="+mn-cs"/>
            </a:endParaRPr>
          </a:p>
        </p:txBody>
      </p:sp>
      <p:sp>
        <p:nvSpPr>
          <p:cNvPr id="46" name="Pentagon 2">
            <a:extLst>
              <a:ext uri="{FF2B5EF4-FFF2-40B4-BE49-F238E27FC236}">
                <a16:creationId xmlns:a16="http://schemas.microsoft.com/office/drawing/2014/main" id="{7036E218-5359-CF42-B88A-52454AD12209}"/>
              </a:ext>
            </a:extLst>
          </p:cNvPr>
          <p:cNvSpPr/>
          <p:nvPr/>
        </p:nvSpPr>
        <p:spPr>
          <a:xfrm>
            <a:off x="1232285" y="4546718"/>
            <a:ext cx="4876800" cy="553029"/>
          </a:xfrm>
          <a:custGeom>
            <a:avLst/>
            <a:gdLst>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1411 w 2025420"/>
              <a:gd name="connsiteY0" fmla="*/ 0 h 369358"/>
              <a:gd name="connsiteX1" fmla="*/ 1840741 w 2025420"/>
              <a:gd name="connsiteY1" fmla="*/ 0 h 369358"/>
              <a:gd name="connsiteX2" fmla="*/ 2025420 w 2025420"/>
              <a:gd name="connsiteY2" fmla="*/ 184679 h 369358"/>
              <a:gd name="connsiteX3" fmla="*/ 1840741 w 2025420"/>
              <a:gd name="connsiteY3" fmla="*/ 369358 h 369358"/>
              <a:gd name="connsiteX4" fmla="*/ 1411 w 2025420"/>
              <a:gd name="connsiteY4" fmla="*/ 369358 h 369358"/>
              <a:gd name="connsiteX5" fmla="*/ 1411 w 2025420"/>
              <a:gd name="connsiteY5" fmla="*/ 0 h 369358"/>
              <a:gd name="connsiteX0" fmla="*/ 1411 w 1904233"/>
              <a:gd name="connsiteY0" fmla="*/ 0 h 369358"/>
              <a:gd name="connsiteX1" fmla="*/ 1840741 w 1904233"/>
              <a:gd name="connsiteY1" fmla="*/ 0 h 369358"/>
              <a:gd name="connsiteX2" fmla="*/ 1904233 w 1904233"/>
              <a:gd name="connsiteY2" fmla="*/ 184679 h 369358"/>
              <a:gd name="connsiteX3" fmla="*/ 1840741 w 1904233"/>
              <a:gd name="connsiteY3" fmla="*/ 369358 h 369358"/>
              <a:gd name="connsiteX4" fmla="*/ 1411 w 1904233"/>
              <a:gd name="connsiteY4" fmla="*/ 369358 h 369358"/>
              <a:gd name="connsiteX5" fmla="*/ 1411 w 1904233"/>
              <a:gd name="connsiteY5" fmla="*/ 0 h 36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4233" h="369358">
                <a:moveTo>
                  <a:pt x="1411" y="0"/>
                </a:moveTo>
                <a:lnTo>
                  <a:pt x="1840741" y="0"/>
                </a:lnTo>
                <a:lnTo>
                  <a:pt x="1904233" y="184679"/>
                </a:lnTo>
                <a:lnTo>
                  <a:pt x="1840741" y="369358"/>
                </a:lnTo>
                <a:lnTo>
                  <a:pt x="1411" y="369358"/>
                </a:lnTo>
                <a:cubicBezTo>
                  <a:pt x="1411" y="246239"/>
                  <a:pt x="-1764" y="186619"/>
                  <a:pt x="1411"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Chevron 46">
            <a:extLst>
              <a:ext uri="{FF2B5EF4-FFF2-40B4-BE49-F238E27FC236}">
                <a16:creationId xmlns:a16="http://schemas.microsoft.com/office/drawing/2014/main" id="{6032F0C3-B55D-464C-89D3-EF1139FDA242}"/>
              </a:ext>
            </a:extLst>
          </p:cNvPr>
          <p:cNvSpPr/>
          <p:nvPr/>
        </p:nvSpPr>
        <p:spPr>
          <a:xfrm>
            <a:off x="5857702" y="4540648"/>
            <a:ext cx="346437" cy="56520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5325F"/>
              </a:solidFill>
              <a:effectLst/>
              <a:uLnTx/>
              <a:uFillTx/>
              <a:latin typeface="Arial" panose="020B0604020202020204"/>
              <a:ea typeface="+mn-ea"/>
              <a:cs typeface="+mn-cs"/>
            </a:endParaRPr>
          </a:p>
        </p:txBody>
      </p:sp>
      <p:sp>
        <p:nvSpPr>
          <p:cNvPr id="50" name="Pentagon 2">
            <a:extLst>
              <a:ext uri="{FF2B5EF4-FFF2-40B4-BE49-F238E27FC236}">
                <a16:creationId xmlns:a16="http://schemas.microsoft.com/office/drawing/2014/main" id="{FC668117-DED1-8A42-8C1D-13C4DCCBC275}"/>
              </a:ext>
            </a:extLst>
          </p:cNvPr>
          <p:cNvSpPr/>
          <p:nvPr/>
        </p:nvSpPr>
        <p:spPr>
          <a:xfrm>
            <a:off x="1238824" y="5253260"/>
            <a:ext cx="4876800" cy="553029"/>
          </a:xfrm>
          <a:custGeom>
            <a:avLst/>
            <a:gdLst>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0 w 2024009"/>
              <a:gd name="connsiteY0" fmla="*/ 0 h 369358"/>
              <a:gd name="connsiteX1" fmla="*/ 1839330 w 2024009"/>
              <a:gd name="connsiteY1" fmla="*/ 0 h 369358"/>
              <a:gd name="connsiteX2" fmla="*/ 2024009 w 2024009"/>
              <a:gd name="connsiteY2" fmla="*/ 184679 h 369358"/>
              <a:gd name="connsiteX3" fmla="*/ 1839330 w 2024009"/>
              <a:gd name="connsiteY3" fmla="*/ 369358 h 369358"/>
              <a:gd name="connsiteX4" fmla="*/ 0 w 2024009"/>
              <a:gd name="connsiteY4" fmla="*/ 369358 h 369358"/>
              <a:gd name="connsiteX5" fmla="*/ 0 w 2024009"/>
              <a:gd name="connsiteY5" fmla="*/ 0 h 369358"/>
              <a:gd name="connsiteX0" fmla="*/ 1411 w 2025420"/>
              <a:gd name="connsiteY0" fmla="*/ 0 h 369358"/>
              <a:gd name="connsiteX1" fmla="*/ 1840741 w 2025420"/>
              <a:gd name="connsiteY1" fmla="*/ 0 h 369358"/>
              <a:gd name="connsiteX2" fmla="*/ 2025420 w 2025420"/>
              <a:gd name="connsiteY2" fmla="*/ 184679 h 369358"/>
              <a:gd name="connsiteX3" fmla="*/ 1840741 w 2025420"/>
              <a:gd name="connsiteY3" fmla="*/ 369358 h 369358"/>
              <a:gd name="connsiteX4" fmla="*/ 1411 w 2025420"/>
              <a:gd name="connsiteY4" fmla="*/ 369358 h 369358"/>
              <a:gd name="connsiteX5" fmla="*/ 1411 w 2025420"/>
              <a:gd name="connsiteY5" fmla="*/ 0 h 369358"/>
              <a:gd name="connsiteX0" fmla="*/ 1411 w 1904233"/>
              <a:gd name="connsiteY0" fmla="*/ 0 h 369358"/>
              <a:gd name="connsiteX1" fmla="*/ 1840741 w 1904233"/>
              <a:gd name="connsiteY1" fmla="*/ 0 h 369358"/>
              <a:gd name="connsiteX2" fmla="*/ 1904233 w 1904233"/>
              <a:gd name="connsiteY2" fmla="*/ 184679 h 369358"/>
              <a:gd name="connsiteX3" fmla="*/ 1840741 w 1904233"/>
              <a:gd name="connsiteY3" fmla="*/ 369358 h 369358"/>
              <a:gd name="connsiteX4" fmla="*/ 1411 w 1904233"/>
              <a:gd name="connsiteY4" fmla="*/ 369358 h 369358"/>
              <a:gd name="connsiteX5" fmla="*/ 1411 w 1904233"/>
              <a:gd name="connsiteY5" fmla="*/ 0 h 36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4233" h="369358">
                <a:moveTo>
                  <a:pt x="1411" y="0"/>
                </a:moveTo>
                <a:lnTo>
                  <a:pt x="1840741" y="0"/>
                </a:lnTo>
                <a:lnTo>
                  <a:pt x="1904233" y="184679"/>
                </a:lnTo>
                <a:lnTo>
                  <a:pt x="1840741" y="369358"/>
                </a:lnTo>
                <a:lnTo>
                  <a:pt x="1411" y="369358"/>
                </a:lnTo>
                <a:cubicBezTo>
                  <a:pt x="1411" y="246239"/>
                  <a:pt x="-1764" y="186619"/>
                  <a:pt x="1411"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Chevron 50">
            <a:extLst>
              <a:ext uri="{FF2B5EF4-FFF2-40B4-BE49-F238E27FC236}">
                <a16:creationId xmlns:a16="http://schemas.microsoft.com/office/drawing/2014/main" id="{E1B82195-2407-6E4F-ADCF-ABA470A658C1}"/>
              </a:ext>
            </a:extLst>
          </p:cNvPr>
          <p:cNvSpPr/>
          <p:nvPr/>
        </p:nvSpPr>
        <p:spPr>
          <a:xfrm>
            <a:off x="5864241" y="5247190"/>
            <a:ext cx="346437" cy="56520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5325F"/>
              </a:solidFill>
              <a:effectLst/>
              <a:uLnTx/>
              <a:uFillTx/>
              <a:latin typeface="Arial" panose="020B0604020202020204"/>
              <a:ea typeface="+mn-ea"/>
              <a:cs typeface="+mn-cs"/>
            </a:endParaRPr>
          </a:p>
        </p:txBody>
      </p:sp>
      <p:grpSp>
        <p:nvGrpSpPr>
          <p:cNvPr id="170" name="Group 169">
            <a:extLst>
              <a:ext uri="{FF2B5EF4-FFF2-40B4-BE49-F238E27FC236}">
                <a16:creationId xmlns:a16="http://schemas.microsoft.com/office/drawing/2014/main" id="{94255CA5-98EE-F34F-A3AD-ED8C59E9E6B1}"/>
              </a:ext>
            </a:extLst>
          </p:cNvPr>
          <p:cNvGrpSpPr>
            <a:grpSpLocks noChangeAspect="1"/>
          </p:cNvGrpSpPr>
          <p:nvPr/>
        </p:nvGrpSpPr>
        <p:grpSpPr>
          <a:xfrm>
            <a:off x="10192237" y="1864150"/>
            <a:ext cx="411480" cy="411480"/>
            <a:chOff x="10280385" y="1224443"/>
            <a:chExt cx="540837" cy="540837"/>
          </a:xfrm>
          <a:solidFill>
            <a:schemeClr val="accent2"/>
          </a:solidFill>
        </p:grpSpPr>
        <p:pic>
          <p:nvPicPr>
            <p:cNvPr id="66" name="Graphic 65" descr="Watch">
              <a:extLst>
                <a:ext uri="{FF2B5EF4-FFF2-40B4-BE49-F238E27FC236}">
                  <a16:creationId xmlns:a16="http://schemas.microsoft.com/office/drawing/2014/main" id="{A6D539CA-91F7-4643-AF94-F3D7D4F074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358505" y="1302563"/>
              <a:ext cx="384597" cy="384597"/>
            </a:xfrm>
            <a:prstGeom prst="rect">
              <a:avLst/>
            </a:prstGeom>
          </p:spPr>
        </p:pic>
        <p:sp>
          <p:nvSpPr>
            <p:cNvPr id="67" name="Donut 66">
              <a:extLst>
                <a:ext uri="{FF2B5EF4-FFF2-40B4-BE49-F238E27FC236}">
                  <a16:creationId xmlns:a16="http://schemas.microsoft.com/office/drawing/2014/main" id="{7B033678-198C-E34E-8FDF-1D69CD85C008}"/>
                </a:ext>
              </a:extLst>
            </p:cNvPr>
            <p:cNvSpPr/>
            <p:nvPr/>
          </p:nvSpPr>
          <p:spPr>
            <a:xfrm>
              <a:off x="10280385" y="1224443"/>
              <a:ext cx="540837" cy="540837"/>
            </a:xfrm>
            <a:prstGeom prst="donut">
              <a:avLst>
                <a:gd name="adj" fmla="val 3949"/>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325F"/>
                </a:solidFill>
                <a:effectLst/>
                <a:uLnTx/>
                <a:uFillTx/>
                <a:latin typeface="Arial" panose="020B0604020202020204"/>
                <a:ea typeface="+mn-ea"/>
                <a:cs typeface="+mn-cs"/>
              </a:endParaRPr>
            </a:p>
          </p:txBody>
        </p:sp>
      </p:grpSp>
      <p:grpSp>
        <p:nvGrpSpPr>
          <p:cNvPr id="169" name="Group 168">
            <a:extLst>
              <a:ext uri="{FF2B5EF4-FFF2-40B4-BE49-F238E27FC236}">
                <a16:creationId xmlns:a16="http://schemas.microsoft.com/office/drawing/2014/main" id="{F0D9AA78-1653-4C41-9A02-A1D30B247BFC}"/>
              </a:ext>
            </a:extLst>
          </p:cNvPr>
          <p:cNvGrpSpPr>
            <a:grpSpLocks noChangeAspect="1"/>
          </p:cNvGrpSpPr>
          <p:nvPr/>
        </p:nvGrpSpPr>
        <p:grpSpPr>
          <a:xfrm>
            <a:off x="10192236" y="2552271"/>
            <a:ext cx="411480" cy="411480"/>
            <a:chOff x="10280385" y="2163746"/>
            <a:chExt cx="540837" cy="540837"/>
          </a:xfrm>
          <a:solidFill>
            <a:schemeClr val="accent2"/>
          </a:solidFill>
        </p:grpSpPr>
        <p:pic>
          <p:nvPicPr>
            <p:cNvPr id="69" name="Graphic 68" descr="Cycle with people">
              <a:extLst>
                <a:ext uri="{FF2B5EF4-FFF2-40B4-BE49-F238E27FC236}">
                  <a16:creationId xmlns:a16="http://schemas.microsoft.com/office/drawing/2014/main" id="{3D7A0285-19A4-6B4E-AE51-1DDE61E59F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358505" y="2241866"/>
              <a:ext cx="384597" cy="384597"/>
            </a:xfrm>
            <a:prstGeom prst="rect">
              <a:avLst/>
            </a:prstGeom>
          </p:spPr>
        </p:pic>
        <p:sp>
          <p:nvSpPr>
            <p:cNvPr id="70" name="Donut 69">
              <a:extLst>
                <a:ext uri="{FF2B5EF4-FFF2-40B4-BE49-F238E27FC236}">
                  <a16:creationId xmlns:a16="http://schemas.microsoft.com/office/drawing/2014/main" id="{095ADC71-3DDC-5241-B203-4D42DEB2D1F0}"/>
                </a:ext>
              </a:extLst>
            </p:cNvPr>
            <p:cNvSpPr/>
            <p:nvPr/>
          </p:nvSpPr>
          <p:spPr>
            <a:xfrm>
              <a:off x="10280385" y="2163746"/>
              <a:ext cx="540837" cy="540837"/>
            </a:xfrm>
            <a:prstGeom prst="donut">
              <a:avLst>
                <a:gd name="adj" fmla="val 3949"/>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325F"/>
                </a:solidFill>
                <a:effectLst/>
                <a:uLnTx/>
                <a:uFillTx/>
                <a:latin typeface="Arial" panose="020B0604020202020204"/>
                <a:ea typeface="+mn-ea"/>
                <a:cs typeface="+mn-cs"/>
              </a:endParaRPr>
            </a:p>
          </p:txBody>
        </p:sp>
      </p:grpSp>
      <p:grpSp>
        <p:nvGrpSpPr>
          <p:cNvPr id="168" name="Group 167">
            <a:extLst>
              <a:ext uri="{FF2B5EF4-FFF2-40B4-BE49-F238E27FC236}">
                <a16:creationId xmlns:a16="http://schemas.microsoft.com/office/drawing/2014/main" id="{59024CEF-3928-FF4B-8A6F-3ACAA374216C}"/>
              </a:ext>
            </a:extLst>
          </p:cNvPr>
          <p:cNvGrpSpPr>
            <a:grpSpLocks noChangeAspect="1"/>
          </p:cNvGrpSpPr>
          <p:nvPr/>
        </p:nvGrpSpPr>
        <p:grpSpPr>
          <a:xfrm>
            <a:off x="10192236" y="3244578"/>
            <a:ext cx="411480" cy="411480"/>
            <a:chOff x="10280385" y="3005680"/>
            <a:chExt cx="540837" cy="540837"/>
          </a:xfrm>
          <a:solidFill>
            <a:schemeClr val="accent2"/>
          </a:solidFill>
        </p:grpSpPr>
        <p:pic>
          <p:nvPicPr>
            <p:cNvPr id="72" name="Graphic 71" descr="Smart Phone">
              <a:extLst>
                <a:ext uri="{FF2B5EF4-FFF2-40B4-BE49-F238E27FC236}">
                  <a16:creationId xmlns:a16="http://schemas.microsoft.com/office/drawing/2014/main" id="{1721606C-50F1-6049-9693-BF6A096B1B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358505" y="3083800"/>
              <a:ext cx="384597" cy="384597"/>
            </a:xfrm>
            <a:prstGeom prst="rect">
              <a:avLst/>
            </a:prstGeom>
          </p:spPr>
        </p:pic>
        <p:sp>
          <p:nvSpPr>
            <p:cNvPr id="73" name="Donut 72">
              <a:extLst>
                <a:ext uri="{FF2B5EF4-FFF2-40B4-BE49-F238E27FC236}">
                  <a16:creationId xmlns:a16="http://schemas.microsoft.com/office/drawing/2014/main" id="{915D33D0-54B2-F646-888C-C0F88D8B0A3D}"/>
                </a:ext>
              </a:extLst>
            </p:cNvPr>
            <p:cNvSpPr/>
            <p:nvPr/>
          </p:nvSpPr>
          <p:spPr>
            <a:xfrm>
              <a:off x="10280385" y="3005680"/>
              <a:ext cx="540837" cy="540837"/>
            </a:xfrm>
            <a:prstGeom prst="donut">
              <a:avLst>
                <a:gd name="adj" fmla="val 3949"/>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325F"/>
                </a:solidFill>
                <a:effectLst/>
                <a:uLnTx/>
                <a:uFillTx/>
                <a:latin typeface="Arial" panose="020B0604020202020204"/>
                <a:ea typeface="+mn-ea"/>
                <a:cs typeface="+mn-cs"/>
              </a:endParaRPr>
            </a:p>
          </p:txBody>
        </p:sp>
      </p:grpSp>
      <p:grpSp>
        <p:nvGrpSpPr>
          <p:cNvPr id="167" name="Group 166">
            <a:extLst>
              <a:ext uri="{FF2B5EF4-FFF2-40B4-BE49-F238E27FC236}">
                <a16:creationId xmlns:a16="http://schemas.microsoft.com/office/drawing/2014/main" id="{4DA77E9D-C7D9-FB41-9FF9-9D259AEEDE94}"/>
              </a:ext>
            </a:extLst>
          </p:cNvPr>
          <p:cNvGrpSpPr>
            <a:grpSpLocks noChangeAspect="1"/>
          </p:cNvGrpSpPr>
          <p:nvPr/>
        </p:nvGrpSpPr>
        <p:grpSpPr>
          <a:xfrm>
            <a:off x="10223455" y="3916622"/>
            <a:ext cx="411480" cy="411480"/>
            <a:chOff x="10280385" y="3886446"/>
            <a:chExt cx="540837" cy="540837"/>
          </a:xfrm>
          <a:solidFill>
            <a:schemeClr val="accent2"/>
          </a:solidFill>
        </p:grpSpPr>
        <p:pic>
          <p:nvPicPr>
            <p:cNvPr id="75" name="Graphic 74" descr="Presentation with pie chart">
              <a:extLst>
                <a:ext uri="{FF2B5EF4-FFF2-40B4-BE49-F238E27FC236}">
                  <a16:creationId xmlns:a16="http://schemas.microsoft.com/office/drawing/2014/main" id="{287F8EAF-251D-F042-BE1F-F63D1FBFDB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358505" y="3964566"/>
              <a:ext cx="384597" cy="384597"/>
            </a:xfrm>
            <a:prstGeom prst="rect">
              <a:avLst/>
            </a:prstGeom>
          </p:spPr>
        </p:pic>
        <p:sp>
          <p:nvSpPr>
            <p:cNvPr id="76" name="Donut 75">
              <a:extLst>
                <a:ext uri="{FF2B5EF4-FFF2-40B4-BE49-F238E27FC236}">
                  <a16:creationId xmlns:a16="http://schemas.microsoft.com/office/drawing/2014/main" id="{8C018288-E958-B246-BE8F-78D3384AAD55}"/>
                </a:ext>
              </a:extLst>
            </p:cNvPr>
            <p:cNvSpPr/>
            <p:nvPr/>
          </p:nvSpPr>
          <p:spPr>
            <a:xfrm>
              <a:off x="10280385" y="3886446"/>
              <a:ext cx="540837" cy="540837"/>
            </a:xfrm>
            <a:prstGeom prst="donut">
              <a:avLst>
                <a:gd name="adj" fmla="val 3949"/>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325F"/>
                </a:solidFill>
                <a:effectLst/>
                <a:uLnTx/>
                <a:uFillTx/>
                <a:latin typeface="Arial" panose="020B0604020202020204"/>
                <a:ea typeface="+mn-ea"/>
                <a:cs typeface="+mn-cs"/>
              </a:endParaRPr>
            </a:p>
          </p:txBody>
        </p:sp>
      </p:grpSp>
      <p:grpSp>
        <p:nvGrpSpPr>
          <p:cNvPr id="166" name="Group 165">
            <a:extLst>
              <a:ext uri="{FF2B5EF4-FFF2-40B4-BE49-F238E27FC236}">
                <a16:creationId xmlns:a16="http://schemas.microsoft.com/office/drawing/2014/main" id="{1A08A5CD-5759-964E-BEE0-113AF5ED1695}"/>
              </a:ext>
            </a:extLst>
          </p:cNvPr>
          <p:cNvGrpSpPr>
            <a:grpSpLocks noChangeAspect="1"/>
          </p:cNvGrpSpPr>
          <p:nvPr/>
        </p:nvGrpSpPr>
        <p:grpSpPr>
          <a:xfrm>
            <a:off x="10223455" y="4621503"/>
            <a:ext cx="411480" cy="411480"/>
            <a:chOff x="10280385" y="4820092"/>
            <a:chExt cx="540837" cy="540837"/>
          </a:xfrm>
          <a:solidFill>
            <a:schemeClr val="accent2"/>
          </a:solidFill>
        </p:grpSpPr>
        <p:pic>
          <p:nvPicPr>
            <p:cNvPr id="78" name="Graphic 77" descr="Group of men">
              <a:extLst>
                <a:ext uri="{FF2B5EF4-FFF2-40B4-BE49-F238E27FC236}">
                  <a16:creationId xmlns:a16="http://schemas.microsoft.com/office/drawing/2014/main" id="{CB2C2CB5-B2F2-4F4E-9B18-526824FD2D6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358505" y="4898212"/>
              <a:ext cx="384597" cy="384597"/>
            </a:xfrm>
            <a:prstGeom prst="rect">
              <a:avLst/>
            </a:prstGeom>
          </p:spPr>
        </p:pic>
        <p:sp>
          <p:nvSpPr>
            <p:cNvPr id="79" name="Donut 78">
              <a:extLst>
                <a:ext uri="{FF2B5EF4-FFF2-40B4-BE49-F238E27FC236}">
                  <a16:creationId xmlns:a16="http://schemas.microsoft.com/office/drawing/2014/main" id="{71AADC79-20E5-0442-A407-28801E2D5294}"/>
                </a:ext>
              </a:extLst>
            </p:cNvPr>
            <p:cNvSpPr/>
            <p:nvPr/>
          </p:nvSpPr>
          <p:spPr>
            <a:xfrm>
              <a:off x="10280385" y="4820092"/>
              <a:ext cx="540837" cy="540837"/>
            </a:xfrm>
            <a:prstGeom prst="donut">
              <a:avLst>
                <a:gd name="adj" fmla="val 3949"/>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325F"/>
                </a:solidFill>
                <a:effectLst/>
                <a:uLnTx/>
                <a:uFillTx/>
                <a:latin typeface="Arial" panose="020B0604020202020204"/>
                <a:ea typeface="+mn-ea"/>
                <a:cs typeface="+mn-cs"/>
              </a:endParaRPr>
            </a:p>
          </p:txBody>
        </p:sp>
      </p:grpSp>
      <p:grpSp>
        <p:nvGrpSpPr>
          <p:cNvPr id="165" name="Group 164">
            <a:extLst>
              <a:ext uri="{FF2B5EF4-FFF2-40B4-BE49-F238E27FC236}">
                <a16:creationId xmlns:a16="http://schemas.microsoft.com/office/drawing/2014/main" id="{92C38881-4AB9-2F45-AB2E-C077C2DE7B4D}"/>
              </a:ext>
            </a:extLst>
          </p:cNvPr>
          <p:cNvGrpSpPr>
            <a:grpSpLocks noChangeAspect="1"/>
          </p:cNvGrpSpPr>
          <p:nvPr/>
        </p:nvGrpSpPr>
        <p:grpSpPr>
          <a:xfrm>
            <a:off x="10223454" y="5308330"/>
            <a:ext cx="411480" cy="411480"/>
            <a:chOff x="10280385" y="5705086"/>
            <a:chExt cx="540837" cy="540837"/>
          </a:xfrm>
          <a:solidFill>
            <a:schemeClr val="accent2"/>
          </a:solidFill>
        </p:grpSpPr>
        <p:pic>
          <p:nvPicPr>
            <p:cNvPr id="81" name="Graphic 80" descr="Meeting">
              <a:extLst>
                <a:ext uri="{FF2B5EF4-FFF2-40B4-BE49-F238E27FC236}">
                  <a16:creationId xmlns:a16="http://schemas.microsoft.com/office/drawing/2014/main" id="{C175DD10-0C17-D74F-85C4-D8975205F03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358505" y="5783206"/>
              <a:ext cx="384597" cy="384597"/>
            </a:xfrm>
            <a:prstGeom prst="rect">
              <a:avLst/>
            </a:prstGeom>
          </p:spPr>
        </p:pic>
        <p:sp>
          <p:nvSpPr>
            <p:cNvPr id="82" name="Donut 81">
              <a:extLst>
                <a:ext uri="{FF2B5EF4-FFF2-40B4-BE49-F238E27FC236}">
                  <a16:creationId xmlns:a16="http://schemas.microsoft.com/office/drawing/2014/main" id="{BFCA0686-A2FB-E74F-A6ED-62F44F007DB7}"/>
                </a:ext>
              </a:extLst>
            </p:cNvPr>
            <p:cNvSpPr/>
            <p:nvPr/>
          </p:nvSpPr>
          <p:spPr>
            <a:xfrm>
              <a:off x="10280385" y="5705086"/>
              <a:ext cx="540837" cy="540837"/>
            </a:xfrm>
            <a:prstGeom prst="donut">
              <a:avLst>
                <a:gd name="adj" fmla="val 3949"/>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325F"/>
                </a:solidFill>
                <a:effectLst/>
                <a:uLnTx/>
                <a:uFillTx/>
                <a:latin typeface="Arial" panose="020B0604020202020204"/>
                <a:ea typeface="+mn-ea"/>
                <a:cs typeface="+mn-cs"/>
              </a:endParaRPr>
            </a:p>
          </p:txBody>
        </p:sp>
      </p:grpSp>
      <p:sp>
        <p:nvSpPr>
          <p:cNvPr id="83" name="TextBox 82">
            <a:extLst>
              <a:ext uri="{FF2B5EF4-FFF2-40B4-BE49-F238E27FC236}">
                <a16:creationId xmlns:a16="http://schemas.microsoft.com/office/drawing/2014/main" id="{0FD36FA8-D250-554A-BFF1-69CFE751A21A}"/>
              </a:ext>
            </a:extLst>
          </p:cNvPr>
          <p:cNvSpPr txBox="1"/>
          <p:nvPr/>
        </p:nvSpPr>
        <p:spPr>
          <a:xfrm>
            <a:off x="7096420" y="1872858"/>
            <a:ext cx="288554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rPr>
              <a:t>Works anytime</a:t>
            </a:r>
          </a:p>
        </p:txBody>
      </p:sp>
      <p:sp>
        <p:nvSpPr>
          <p:cNvPr id="84" name="TextBox 83">
            <a:extLst>
              <a:ext uri="{FF2B5EF4-FFF2-40B4-BE49-F238E27FC236}">
                <a16:creationId xmlns:a16="http://schemas.microsoft.com/office/drawing/2014/main" id="{D2CE5029-671E-C74D-AC93-48BAB6C4023E}"/>
              </a:ext>
            </a:extLst>
          </p:cNvPr>
          <p:cNvSpPr txBox="1"/>
          <p:nvPr/>
        </p:nvSpPr>
        <p:spPr>
          <a:xfrm>
            <a:off x="7201912" y="2554107"/>
            <a:ext cx="288554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rPr>
              <a:t>Works anywhere</a:t>
            </a:r>
          </a:p>
        </p:txBody>
      </p:sp>
      <p:sp>
        <p:nvSpPr>
          <p:cNvPr id="85" name="TextBox 84">
            <a:extLst>
              <a:ext uri="{FF2B5EF4-FFF2-40B4-BE49-F238E27FC236}">
                <a16:creationId xmlns:a16="http://schemas.microsoft.com/office/drawing/2014/main" id="{D013B7E7-108F-BD4D-B5B1-4040C91A69F2}"/>
              </a:ext>
            </a:extLst>
          </p:cNvPr>
          <p:cNvSpPr txBox="1"/>
          <p:nvPr/>
        </p:nvSpPr>
        <p:spPr>
          <a:xfrm>
            <a:off x="7015110" y="3237712"/>
            <a:ext cx="307252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rPr>
              <a:t>Works on any device</a:t>
            </a:r>
          </a:p>
        </p:txBody>
      </p:sp>
      <p:sp>
        <p:nvSpPr>
          <p:cNvPr id="86" name="TextBox 85">
            <a:extLst>
              <a:ext uri="{FF2B5EF4-FFF2-40B4-BE49-F238E27FC236}">
                <a16:creationId xmlns:a16="http://schemas.microsoft.com/office/drawing/2014/main" id="{715A701B-60C3-D049-8751-AE118CE5A1B5}"/>
              </a:ext>
            </a:extLst>
          </p:cNvPr>
          <p:cNvSpPr txBox="1"/>
          <p:nvPr/>
        </p:nvSpPr>
        <p:spPr>
          <a:xfrm>
            <a:off x="7202087" y="3926096"/>
            <a:ext cx="2885548" cy="400110"/>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rPr>
              <a:t>Results-oriented</a:t>
            </a:r>
          </a:p>
        </p:txBody>
      </p:sp>
      <p:sp>
        <p:nvSpPr>
          <p:cNvPr id="87" name="TextBox 86">
            <a:extLst>
              <a:ext uri="{FF2B5EF4-FFF2-40B4-BE49-F238E27FC236}">
                <a16:creationId xmlns:a16="http://schemas.microsoft.com/office/drawing/2014/main" id="{9BDC0D43-36EC-8C44-A564-11D39A9B0878}"/>
              </a:ext>
            </a:extLst>
          </p:cNvPr>
          <p:cNvSpPr txBox="1"/>
          <p:nvPr/>
        </p:nvSpPr>
        <p:spPr>
          <a:xfrm>
            <a:off x="7205581" y="4611799"/>
            <a:ext cx="288554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rPr>
              <a:t>Shares </a:t>
            </a:r>
            <a:r>
              <a:rPr lang="en-US" sz="2000" b="1" err="1">
                <a:solidFill>
                  <a:schemeClr val="accent1"/>
                </a:solidFill>
                <a:latin typeface="Arial" panose="020B0604020202020204" pitchFamily="34" charset="0"/>
                <a:cs typeface="Arial" panose="020B0604020202020204" pitchFamily="34" charset="0"/>
              </a:rPr>
              <a:t>i</a:t>
            </a:r>
            <a:r>
              <a:rPr kumimoji="0" lang="en-US" sz="2000" b="1" i="0" u="none" strike="noStrike" kern="1200" cap="none" spc="0" normalizeH="0" baseline="0" noProof="0" err="1">
                <a:ln>
                  <a:noFill/>
                </a:ln>
                <a:solidFill>
                  <a:schemeClr val="accent1"/>
                </a:solidFill>
                <a:effectLst/>
                <a:uLnTx/>
                <a:uFillTx/>
                <a:latin typeface="Arial" panose="020B0604020202020204" pitchFamily="34" charset="0"/>
                <a:cs typeface="Arial" panose="020B0604020202020204" pitchFamily="34" charset="0"/>
              </a:rPr>
              <a:t>nformation</a:t>
            </a:r>
            <a:endParaRPr kumimoji="0" lang="en-US" sz="2000" b="1" i="0"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76582D95-2F40-7F4A-8000-A0360BEDF531}"/>
              </a:ext>
            </a:extLst>
          </p:cNvPr>
          <p:cNvSpPr txBox="1"/>
          <p:nvPr/>
        </p:nvSpPr>
        <p:spPr>
          <a:xfrm>
            <a:off x="7202087" y="5329719"/>
            <a:ext cx="288554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rPr>
              <a:t>Work-life balance</a:t>
            </a:r>
          </a:p>
        </p:txBody>
      </p:sp>
      <p:grpSp>
        <p:nvGrpSpPr>
          <p:cNvPr id="163" name="Group 162">
            <a:extLst>
              <a:ext uri="{FF2B5EF4-FFF2-40B4-BE49-F238E27FC236}">
                <a16:creationId xmlns:a16="http://schemas.microsoft.com/office/drawing/2014/main" id="{2F6683E4-6B69-9D4E-8833-0F48F8EB0AF0}"/>
              </a:ext>
            </a:extLst>
          </p:cNvPr>
          <p:cNvGrpSpPr/>
          <p:nvPr/>
        </p:nvGrpSpPr>
        <p:grpSpPr>
          <a:xfrm>
            <a:off x="1468070" y="2615663"/>
            <a:ext cx="338554" cy="338554"/>
            <a:chOff x="1372398" y="2184565"/>
            <a:chExt cx="540837" cy="540837"/>
          </a:xfrm>
        </p:grpSpPr>
        <p:pic>
          <p:nvPicPr>
            <p:cNvPr id="137" name="Graphic 136" descr="Person eating">
              <a:extLst>
                <a:ext uri="{FF2B5EF4-FFF2-40B4-BE49-F238E27FC236}">
                  <a16:creationId xmlns:a16="http://schemas.microsoft.com/office/drawing/2014/main" id="{71070BBA-D950-5641-BDDF-A7F2549AE0C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450518" y="2262685"/>
              <a:ext cx="384597" cy="384597"/>
            </a:xfrm>
            <a:prstGeom prst="rect">
              <a:avLst/>
            </a:prstGeom>
          </p:spPr>
        </p:pic>
        <p:sp>
          <p:nvSpPr>
            <p:cNvPr id="138" name="Donut 137">
              <a:extLst>
                <a:ext uri="{FF2B5EF4-FFF2-40B4-BE49-F238E27FC236}">
                  <a16:creationId xmlns:a16="http://schemas.microsoft.com/office/drawing/2014/main" id="{F2910FD4-5B1C-6B4F-A4A6-C56313C3AADC}"/>
                </a:ext>
              </a:extLst>
            </p:cNvPr>
            <p:cNvSpPr/>
            <p:nvPr/>
          </p:nvSpPr>
          <p:spPr>
            <a:xfrm>
              <a:off x="1372398" y="2184565"/>
              <a:ext cx="540837" cy="540837"/>
            </a:xfrm>
            <a:prstGeom prst="donut">
              <a:avLst>
                <a:gd name="adj" fmla="val 3949"/>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325F"/>
                </a:solidFill>
                <a:effectLst/>
                <a:uLnTx/>
                <a:uFillTx/>
                <a:latin typeface="Arial" panose="020B0604020202020204"/>
                <a:ea typeface="+mn-ea"/>
                <a:cs typeface="+mn-cs"/>
              </a:endParaRPr>
            </a:p>
          </p:txBody>
        </p:sp>
      </p:grpSp>
      <p:grpSp>
        <p:nvGrpSpPr>
          <p:cNvPr id="164" name="Group 163">
            <a:extLst>
              <a:ext uri="{FF2B5EF4-FFF2-40B4-BE49-F238E27FC236}">
                <a16:creationId xmlns:a16="http://schemas.microsoft.com/office/drawing/2014/main" id="{46FC92EC-33AC-384B-AE7A-37B849313B6C}"/>
              </a:ext>
            </a:extLst>
          </p:cNvPr>
          <p:cNvGrpSpPr/>
          <p:nvPr/>
        </p:nvGrpSpPr>
        <p:grpSpPr>
          <a:xfrm>
            <a:off x="1468070" y="3304714"/>
            <a:ext cx="338554" cy="338554"/>
            <a:chOff x="1372398" y="3026499"/>
            <a:chExt cx="540837" cy="540837"/>
          </a:xfrm>
        </p:grpSpPr>
        <p:pic>
          <p:nvPicPr>
            <p:cNvPr id="139" name="Graphic 138" descr="Computer">
              <a:extLst>
                <a:ext uri="{FF2B5EF4-FFF2-40B4-BE49-F238E27FC236}">
                  <a16:creationId xmlns:a16="http://schemas.microsoft.com/office/drawing/2014/main" id="{CFF6919E-D913-284E-BDF2-0907B762297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1450518" y="3104619"/>
              <a:ext cx="384597" cy="384597"/>
            </a:xfrm>
            <a:prstGeom prst="rect">
              <a:avLst/>
            </a:prstGeom>
          </p:spPr>
        </p:pic>
        <p:sp>
          <p:nvSpPr>
            <p:cNvPr id="140" name="Donut 139">
              <a:extLst>
                <a:ext uri="{FF2B5EF4-FFF2-40B4-BE49-F238E27FC236}">
                  <a16:creationId xmlns:a16="http://schemas.microsoft.com/office/drawing/2014/main" id="{41CBC52E-49A7-E443-919D-1702002919A2}"/>
                </a:ext>
              </a:extLst>
            </p:cNvPr>
            <p:cNvSpPr/>
            <p:nvPr/>
          </p:nvSpPr>
          <p:spPr>
            <a:xfrm>
              <a:off x="1372398" y="3026499"/>
              <a:ext cx="540837" cy="540837"/>
            </a:xfrm>
            <a:prstGeom prst="donut">
              <a:avLst>
                <a:gd name="adj" fmla="val 3949"/>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325F"/>
                </a:solidFill>
                <a:effectLst/>
                <a:uLnTx/>
                <a:uFillTx/>
                <a:latin typeface="Arial" panose="020B0604020202020204"/>
                <a:ea typeface="+mn-ea"/>
                <a:cs typeface="+mn-cs"/>
              </a:endParaRPr>
            </a:p>
          </p:txBody>
        </p:sp>
      </p:grpSp>
      <p:sp>
        <p:nvSpPr>
          <p:cNvPr id="141" name="TextBox 140">
            <a:extLst>
              <a:ext uri="{FF2B5EF4-FFF2-40B4-BE49-F238E27FC236}">
                <a16:creationId xmlns:a16="http://schemas.microsoft.com/office/drawing/2014/main" id="{D4B265ED-29E2-C74A-ABBC-77B0CF3DABFA}"/>
              </a:ext>
            </a:extLst>
          </p:cNvPr>
          <p:cNvSpPr txBox="1"/>
          <p:nvPr/>
        </p:nvSpPr>
        <p:spPr>
          <a:xfrm>
            <a:off x="1994041" y="1898979"/>
            <a:ext cx="28855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rPr>
              <a:t>Works 9-5</a:t>
            </a:r>
          </a:p>
        </p:txBody>
      </p:sp>
      <p:sp>
        <p:nvSpPr>
          <p:cNvPr id="142" name="TextBox 141">
            <a:extLst>
              <a:ext uri="{FF2B5EF4-FFF2-40B4-BE49-F238E27FC236}">
                <a16:creationId xmlns:a16="http://schemas.microsoft.com/office/drawing/2014/main" id="{C2F163C2-F28F-9F4B-B7E3-FBD14493C684}"/>
              </a:ext>
            </a:extLst>
          </p:cNvPr>
          <p:cNvSpPr txBox="1"/>
          <p:nvPr/>
        </p:nvSpPr>
        <p:spPr>
          <a:xfrm>
            <a:off x="1994041" y="2592996"/>
            <a:ext cx="28855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rPr>
              <a:t>Works in a cubicle</a:t>
            </a:r>
          </a:p>
        </p:txBody>
      </p:sp>
      <p:sp>
        <p:nvSpPr>
          <p:cNvPr id="143" name="TextBox 142">
            <a:extLst>
              <a:ext uri="{FF2B5EF4-FFF2-40B4-BE49-F238E27FC236}">
                <a16:creationId xmlns:a16="http://schemas.microsoft.com/office/drawing/2014/main" id="{1C707E3E-0ABC-1C40-A18E-B9B0DB067934}"/>
              </a:ext>
            </a:extLst>
          </p:cNvPr>
          <p:cNvSpPr txBox="1"/>
          <p:nvPr/>
        </p:nvSpPr>
        <p:spPr>
          <a:xfrm>
            <a:off x="1994041" y="3262184"/>
            <a:ext cx="3072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rPr>
              <a:t>Uses company equipment</a:t>
            </a:r>
          </a:p>
        </p:txBody>
      </p:sp>
      <p:grpSp>
        <p:nvGrpSpPr>
          <p:cNvPr id="145" name="Group 144">
            <a:extLst>
              <a:ext uri="{FF2B5EF4-FFF2-40B4-BE49-F238E27FC236}">
                <a16:creationId xmlns:a16="http://schemas.microsoft.com/office/drawing/2014/main" id="{7E36C43C-3348-6F4A-A9E4-4135EA2EF84D}"/>
              </a:ext>
            </a:extLst>
          </p:cNvPr>
          <p:cNvGrpSpPr/>
          <p:nvPr/>
        </p:nvGrpSpPr>
        <p:grpSpPr>
          <a:xfrm>
            <a:off x="1468070" y="5381256"/>
            <a:ext cx="338554" cy="338554"/>
            <a:chOff x="1739898" y="3950315"/>
            <a:chExt cx="540837" cy="540837"/>
          </a:xfrm>
        </p:grpSpPr>
        <p:pic>
          <p:nvPicPr>
            <p:cNvPr id="147" name="Graphic 146" descr="Coins">
              <a:extLst>
                <a:ext uri="{FF2B5EF4-FFF2-40B4-BE49-F238E27FC236}">
                  <a16:creationId xmlns:a16="http://schemas.microsoft.com/office/drawing/2014/main" id="{6AFF39F1-593C-9F47-96D9-8FC7B8E31EA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1818018" y="4028435"/>
              <a:ext cx="384597" cy="384597"/>
            </a:xfrm>
            <a:prstGeom prst="rect">
              <a:avLst/>
            </a:prstGeom>
          </p:spPr>
        </p:pic>
        <p:sp>
          <p:nvSpPr>
            <p:cNvPr id="148" name="Donut 147">
              <a:extLst>
                <a:ext uri="{FF2B5EF4-FFF2-40B4-BE49-F238E27FC236}">
                  <a16:creationId xmlns:a16="http://schemas.microsoft.com/office/drawing/2014/main" id="{BB2BEC7C-7995-9B4B-8016-4F5E825714D9}"/>
                </a:ext>
              </a:extLst>
            </p:cNvPr>
            <p:cNvSpPr/>
            <p:nvPr/>
          </p:nvSpPr>
          <p:spPr>
            <a:xfrm>
              <a:off x="1739898" y="3950315"/>
              <a:ext cx="540837" cy="540837"/>
            </a:xfrm>
            <a:prstGeom prst="donut">
              <a:avLst>
                <a:gd name="adj" fmla="val 3949"/>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325F"/>
                </a:solidFill>
                <a:effectLst/>
                <a:uLnTx/>
                <a:uFillTx/>
                <a:latin typeface="Arial" panose="020B0604020202020204"/>
                <a:ea typeface="+mn-ea"/>
                <a:cs typeface="+mn-cs"/>
              </a:endParaRPr>
            </a:p>
          </p:txBody>
        </p:sp>
      </p:grpSp>
      <p:sp>
        <p:nvSpPr>
          <p:cNvPr id="146" name="TextBox 145">
            <a:extLst>
              <a:ext uri="{FF2B5EF4-FFF2-40B4-BE49-F238E27FC236}">
                <a16:creationId xmlns:a16="http://schemas.microsoft.com/office/drawing/2014/main" id="{42481D4C-0083-7E4F-9B9E-9F1397684526}"/>
              </a:ext>
            </a:extLst>
          </p:cNvPr>
          <p:cNvSpPr txBox="1"/>
          <p:nvPr/>
        </p:nvSpPr>
        <p:spPr>
          <a:xfrm>
            <a:off x="1994041" y="5358829"/>
            <a:ext cx="28855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rPr>
              <a:t>Cares more about money</a:t>
            </a:r>
          </a:p>
        </p:txBody>
      </p:sp>
      <p:grpSp>
        <p:nvGrpSpPr>
          <p:cNvPr id="150" name="Group 149">
            <a:extLst>
              <a:ext uri="{FF2B5EF4-FFF2-40B4-BE49-F238E27FC236}">
                <a16:creationId xmlns:a16="http://schemas.microsoft.com/office/drawing/2014/main" id="{B77F66E9-48AD-084A-B944-F28C88B36A85}"/>
              </a:ext>
            </a:extLst>
          </p:cNvPr>
          <p:cNvGrpSpPr/>
          <p:nvPr/>
        </p:nvGrpSpPr>
        <p:grpSpPr>
          <a:xfrm>
            <a:off x="1468070" y="3989548"/>
            <a:ext cx="338554" cy="338554"/>
            <a:chOff x="1739898" y="4883961"/>
            <a:chExt cx="540837" cy="540837"/>
          </a:xfrm>
        </p:grpSpPr>
        <p:pic>
          <p:nvPicPr>
            <p:cNvPr id="152" name="Graphic 151" descr="Checklist RTL">
              <a:extLst>
                <a:ext uri="{FF2B5EF4-FFF2-40B4-BE49-F238E27FC236}">
                  <a16:creationId xmlns:a16="http://schemas.microsoft.com/office/drawing/2014/main" id="{05C7DA36-A151-4C4F-8463-F36093E8530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1818018" y="4962081"/>
              <a:ext cx="384597" cy="384597"/>
            </a:xfrm>
            <a:prstGeom prst="rect">
              <a:avLst/>
            </a:prstGeom>
          </p:spPr>
        </p:pic>
        <p:sp>
          <p:nvSpPr>
            <p:cNvPr id="153" name="Donut 152">
              <a:extLst>
                <a:ext uri="{FF2B5EF4-FFF2-40B4-BE49-F238E27FC236}">
                  <a16:creationId xmlns:a16="http://schemas.microsoft.com/office/drawing/2014/main" id="{094D67B5-222D-1C46-9648-CCD365F082AA}"/>
                </a:ext>
              </a:extLst>
            </p:cNvPr>
            <p:cNvSpPr/>
            <p:nvPr/>
          </p:nvSpPr>
          <p:spPr>
            <a:xfrm>
              <a:off x="1739898" y="4883961"/>
              <a:ext cx="540837" cy="540837"/>
            </a:xfrm>
            <a:prstGeom prst="donut">
              <a:avLst>
                <a:gd name="adj" fmla="val 3949"/>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325F"/>
                </a:solidFill>
                <a:effectLst/>
                <a:uLnTx/>
                <a:uFillTx/>
                <a:latin typeface="Arial" panose="020B0604020202020204"/>
                <a:ea typeface="+mn-ea"/>
                <a:cs typeface="+mn-cs"/>
              </a:endParaRPr>
            </a:p>
          </p:txBody>
        </p:sp>
      </p:grpSp>
      <p:sp>
        <p:nvSpPr>
          <p:cNvPr id="151" name="TextBox 150">
            <a:extLst>
              <a:ext uri="{FF2B5EF4-FFF2-40B4-BE49-F238E27FC236}">
                <a16:creationId xmlns:a16="http://schemas.microsoft.com/office/drawing/2014/main" id="{2F53A41E-C1C2-E548-9339-96E4D8F41061}"/>
              </a:ext>
            </a:extLst>
          </p:cNvPr>
          <p:cNvSpPr txBox="1"/>
          <p:nvPr/>
        </p:nvSpPr>
        <p:spPr>
          <a:xfrm>
            <a:off x="1994041" y="3967513"/>
            <a:ext cx="28855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rPr>
              <a:t>Task-oriented</a:t>
            </a:r>
          </a:p>
        </p:txBody>
      </p:sp>
      <p:grpSp>
        <p:nvGrpSpPr>
          <p:cNvPr id="155" name="Group 154">
            <a:extLst>
              <a:ext uri="{FF2B5EF4-FFF2-40B4-BE49-F238E27FC236}">
                <a16:creationId xmlns:a16="http://schemas.microsoft.com/office/drawing/2014/main" id="{3A03155C-1071-6945-A699-24AE0B70429C}"/>
              </a:ext>
            </a:extLst>
          </p:cNvPr>
          <p:cNvGrpSpPr/>
          <p:nvPr/>
        </p:nvGrpSpPr>
        <p:grpSpPr>
          <a:xfrm>
            <a:off x="1468070" y="4649870"/>
            <a:ext cx="338554" cy="338554"/>
            <a:chOff x="1739898" y="5768955"/>
            <a:chExt cx="540837" cy="540837"/>
          </a:xfrm>
        </p:grpSpPr>
        <p:pic>
          <p:nvPicPr>
            <p:cNvPr id="157" name="Graphic 156" descr="Jail">
              <a:extLst>
                <a:ext uri="{FF2B5EF4-FFF2-40B4-BE49-F238E27FC236}">
                  <a16:creationId xmlns:a16="http://schemas.microsoft.com/office/drawing/2014/main" id="{1D48203B-DD43-7E4B-861B-2D4E65CB56A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1818018" y="5847075"/>
              <a:ext cx="384597" cy="384597"/>
            </a:xfrm>
            <a:prstGeom prst="rect">
              <a:avLst/>
            </a:prstGeom>
          </p:spPr>
        </p:pic>
        <p:sp>
          <p:nvSpPr>
            <p:cNvPr id="158" name="Donut 157">
              <a:extLst>
                <a:ext uri="{FF2B5EF4-FFF2-40B4-BE49-F238E27FC236}">
                  <a16:creationId xmlns:a16="http://schemas.microsoft.com/office/drawing/2014/main" id="{23AAAFA8-C42B-3441-8AD2-3AF91842E8E6}"/>
                </a:ext>
              </a:extLst>
            </p:cNvPr>
            <p:cNvSpPr/>
            <p:nvPr/>
          </p:nvSpPr>
          <p:spPr>
            <a:xfrm>
              <a:off x="1739898" y="5768955"/>
              <a:ext cx="540837" cy="540837"/>
            </a:xfrm>
            <a:prstGeom prst="donut">
              <a:avLst>
                <a:gd name="adj" fmla="val 3949"/>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325F"/>
                </a:solidFill>
                <a:effectLst/>
                <a:uLnTx/>
                <a:uFillTx/>
                <a:latin typeface="Arial" panose="020B0604020202020204"/>
                <a:ea typeface="+mn-ea"/>
                <a:cs typeface="+mn-cs"/>
              </a:endParaRPr>
            </a:p>
          </p:txBody>
        </p:sp>
      </p:grpSp>
      <p:sp>
        <p:nvSpPr>
          <p:cNvPr id="156" name="TextBox 155">
            <a:extLst>
              <a:ext uri="{FF2B5EF4-FFF2-40B4-BE49-F238E27FC236}">
                <a16:creationId xmlns:a16="http://schemas.microsoft.com/office/drawing/2014/main" id="{4EDB778A-3624-4E47-A863-8CD6651AF2C7}"/>
              </a:ext>
            </a:extLst>
          </p:cNvPr>
          <p:cNvSpPr txBox="1"/>
          <p:nvPr/>
        </p:nvSpPr>
        <p:spPr>
          <a:xfrm>
            <a:off x="1994041" y="4642577"/>
            <a:ext cx="28855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rPr>
              <a:t>Keeps information </a:t>
            </a:r>
          </a:p>
        </p:txBody>
      </p:sp>
      <p:grpSp>
        <p:nvGrpSpPr>
          <p:cNvPr id="162" name="Group 161">
            <a:extLst>
              <a:ext uri="{FF2B5EF4-FFF2-40B4-BE49-F238E27FC236}">
                <a16:creationId xmlns:a16="http://schemas.microsoft.com/office/drawing/2014/main" id="{4B247633-0F80-8D42-A7E0-E5A93695201D}"/>
              </a:ext>
            </a:extLst>
          </p:cNvPr>
          <p:cNvGrpSpPr/>
          <p:nvPr/>
        </p:nvGrpSpPr>
        <p:grpSpPr>
          <a:xfrm>
            <a:off x="1468070" y="1898979"/>
            <a:ext cx="338554" cy="338554"/>
            <a:chOff x="1396251" y="1306370"/>
            <a:chExt cx="540837" cy="540837"/>
          </a:xfrm>
        </p:grpSpPr>
        <p:pic>
          <p:nvPicPr>
            <p:cNvPr id="160" name="Graphic 159" descr="Hourglass">
              <a:extLst>
                <a:ext uri="{FF2B5EF4-FFF2-40B4-BE49-F238E27FC236}">
                  <a16:creationId xmlns:a16="http://schemas.microsoft.com/office/drawing/2014/main" id="{D4CCB2C5-E54D-BB45-A891-3ADBA56A1D4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474371" y="1384490"/>
              <a:ext cx="384597" cy="384597"/>
            </a:xfrm>
            <a:prstGeom prst="rect">
              <a:avLst/>
            </a:prstGeom>
          </p:spPr>
        </p:pic>
        <p:sp>
          <p:nvSpPr>
            <p:cNvPr id="161" name="Donut 160">
              <a:extLst>
                <a:ext uri="{FF2B5EF4-FFF2-40B4-BE49-F238E27FC236}">
                  <a16:creationId xmlns:a16="http://schemas.microsoft.com/office/drawing/2014/main" id="{7519ABB0-E213-AA40-8CB1-C79E02A23886}"/>
                </a:ext>
              </a:extLst>
            </p:cNvPr>
            <p:cNvSpPr/>
            <p:nvPr/>
          </p:nvSpPr>
          <p:spPr>
            <a:xfrm>
              <a:off x="1396251" y="1306370"/>
              <a:ext cx="540837" cy="540837"/>
            </a:xfrm>
            <a:prstGeom prst="donut">
              <a:avLst>
                <a:gd name="adj" fmla="val 3949"/>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325F"/>
                </a:solidFill>
                <a:effectLst/>
                <a:uLnTx/>
                <a:uFillTx/>
                <a:latin typeface="Arial" panose="020B0604020202020204"/>
                <a:ea typeface="+mn-ea"/>
                <a:cs typeface="+mn-cs"/>
              </a:endParaRPr>
            </a:p>
          </p:txBody>
        </p:sp>
      </p:grpSp>
      <p:sp>
        <p:nvSpPr>
          <p:cNvPr id="171" name="TextBox 170">
            <a:extLst>
              <a:ext uri="{FF2B5EF4-FFF2-40B4-BE49-F238E27FC236}">
                <a16:creationId xmlns:a16="http://schemas.microsoft.com/office/drawing/2014/main" id="{B59C94F0-9230-854C-A0D3-1AA065844314}"/>
              </a:ext>
            </a:extLst>
          </p:cNvPr>
          <p:cNvSpPr txBox="1"/>
          <p:nvPr/>
        </p:nvSpPr>
        <p:spPr>
          <a:xfrm>
            <a:off x="1236896" y="1350106"/>
            <a:ext cx="4375035" cy="307777"/>
          </a:xfrm>
          <a:prstGeom prst="rect">
            <a:avLst/>
          </a:prstGeom>
          <a:noFill/>
        </p:spPr>
        <p:txBody>
          <a:bodyPr wrap="square" lIns="0" tIns="0" rIns="0" bIns="0" rtlCol="0">
            <a:spAutoFit/>
          </a:bodyPr>
          <a:lstStyle/>
          <a:p>
            <a:pPr marL="0" marR="0" lvl="0" indent="0" algn="l" defTabSz="1218612"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srgbClr val="002060"/>
                </a:solidFill>
                <a:effectLst/>
                <a:uLnTx/>
                <a:uFillTx/>
                <a:latin typeface="Arial" panose="020B0604020202020204"/>
                <a:ea typeface="+mn-ea"/>
                <a:cs typeface="Arial" pitchFamily="34" charset="0"/>
              </a:rPr>
              <a:t>Traditional</a:t>
            </a:r>
            <a:r>
              <a:rPr kumimoji="0" lang="en-IN" sz="2000" b="0" i="0" u="none" strike="noStrike" kern="1200" cap="none" spc="0" normalizeH="0" baseline="0" noProof="0">
                <a:ln>
                  <a:noFill/>
                </a:ln>
                <a:solidFill>
                  <a:srgbClr val="002060"/>
                </a:solidFill>
                <a:effectLst/>
                <a:uLnTx/>
                <a:uFillTx/>
                <a:latin typeface="Arial" panose="020B0604020202020204"/>
                <a:ea typeface="+mn-ea"/>
                <a:cs typeface="Arial" pitchFamily="34" charset="0"/>
              </a:rPr>
              <a:t> </a:t>
            </a:r>
            <a:r>
              <a:rPr kumimoji="0" lang="en-IN" sz="2000" b="1" i="0" u="none" strike="noStrike" kern="1200" cap="none" spc="0" normalizeH="0" baseline="0" noProof="0">
                <a:ln>
                  <a:noFill/>
                </a:ln>
                <a:solidFill>
                  <a:srgbClr val="002060"/>
                </a:solidFill>
                <a:effectLst/>
                <a:uLnTx/>
                <a:uFillTx/>
                <a:latin typeface="Arial" panose="020B0604020202020204"/>
                <a:ea typeface="+mn-ea"/>
                <a:cs typeface="Arial" pitchFamily="34" charset="0"/>
              </a:rPr>
              <a:t>Employee</a:t>
            </a:r>
          </a:p>
        </p:txBody>
      </p:sp>
      <p:sp>
        <p:nvSpPr>
          <p:cNvPr id="172" name="TextBox 171">
            <a:extLst>
              <a:ext uri="{FF2B5EF4-FFF2-40B4-BE49-F238E27FC236}">
                <a16:creationId xmlns:a16="http://schemas.microsoft.com/office/drawing/2014/main" id="{56FAEE69-C557-7043-A3A0-540D61867F55}"/>
              </a:ext>
            </a:extLst>
          </p:cNvPr>
          <p:cNvSpPr txBox="1"/>
          <p:nvPr/>
        </p:nvSpPr>
        <p:spPr>
          <a:xfrm>
            <a:off x="6249879" y="1361751"/>
            <a:ext cx="4537833" cy="307777"/>
          </a:xfrm>
          <a:prstGeom prst="rect">
            <a:avLst/>
          </a:prstGeom>
          <a:noFill/>
        </p:spPr>
        <p:txBody>
          <a:bodyPr wrap="square" lIns="0" tIns="0" rIns="0" bIns="0" rtlCol="0">
            <a:spAutoFit/>
          </a:bodyPr>
          <a:lstStyle/>
          <a:p>
            <a:pPr marL="0" marR="0" lvl="0" indent="0" algn="r" defTabSz="1218612"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schemeClr val="accent2"/>
                </a:solidFill>
                <a:effectLst/>
                <a:uLnTx/>
                <a:uFillTx/>
                <a:latin typeface="Arial" panose="020B0604020202020204"/>
                <a:ea typeface="+mn-ea"/>
                <a:cs typeface="Arial" pitchFamily="34" charset="0"/>
              </a:rPr>
              <a:t>Your New </a:t>
            </a:r>
            <a:r>
              <a:rPr lang="en-IN" sz="2000" b="1">
                <a:solidFill>
                  <a:schemeClr val="accent2"/>
                </a:solidFill>
                <a:latin typeface="Arial" panose="020B0604020202020204"/>
                <a:cs typeface="Arial" pitchFamily="34" charset="0"/>
              </a:rPr>
              <a:t>W</a:t>
            </a:r>
            <a:r>
              <a:rPr kumimoji="0" lang="en-IN" sz="2000" b="1" i="0" u="none" strike="noStrike" kern="1200" cap="none" spc="0" normalizeH="0" baseline="0" noProof="0" err="1">
                <a:ln>
                  <a:noFill/>
                </a:ln>
                <a:solidFill>
                  <a:schemeClr val="accent2"/>
                </a:solidFill>
                <a:effectLst/>
                <a:uLnTx/>
                <a:uFillTx/>
                <a:latin typeface="Arial" panose="020B0604020202020204"/>
                <a:ea typeface="+mn-ea"/>
                <a:cs typeface="Arial" pitchFamily="34" charset="0"/>
              </a:rPr>
              <a:t>orkforce</a:t>
            </a:r>
            <a:endParaRPr kumimoji="0" lang="en-IN" sz="2000" b="1" i="0" u="none" strike="noStrike" kern="1200" cap="none" spc="0" normalizeH="0" baseline="0" noProof="0">
              <a:ln>
                <a:noFill/>
              </a:ln>
              <a:solidFill>
                <a:schemeClr val="accent2"/>
              </a:solidFill>
              <a:effectLst/>
              <a:uLnTx/>
              <a:uFillTx/>
              <a:latin typeface="Arial" panose="020B0604020202020204"/>
              <a:ea typeface="+mn-ea"/>
              <a:cs typeface="Arial" pitchFamily="34" charset="0"/>
            </a:endParaRPr>
          </a:p>
        </p:txBody>
      </p:sp>
    </p:spTree>
    <p:extLst>
      <p:ext uri="{BB962C8B-B14F-4D97-AF65-F5344CB8AC3E}">
        <p14:creationId xmlns:p14="http://schemas.microsoft.com/office/powerpoint/2010/main" val="437973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D6D88D9D-949D-C741-9D7E-8876C4596C45}"/>
              </a:ext>
            </a:extLst>
          </p:cNvPr>
          <p:cNvCxnSpPr/>
          <p:nvPr/>
        </p:nvCxnSpPr>
        <p:spPr>
          <a:xfrm>
            <a:off x="4411133" y="3791133"/>
            <a:ext cx="1388535"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7EB0935-5650-604E-97EB-061C9396B8BB}"/>
              </a:ext>
            </a:extLst>
          </p:cNvPr>
          <p:cNvCxnSpPr/>
          <p:nvPr/>
        </p:nvCxnSpPr>
        <p:spPr>
          <a:xfrm>
            <a:off x="4411133" y="5001866"/>
            <a:ext cx="1388535"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7462023-274E-AC4A-9C7E-C0984D0E5FE6}"/>
              </a:ext>
            </a:extLst>
          </p:cNvPr>
          <p:cNvCxnSpPr/>
          <p:nvPr/>
        </p:nvCxnSpPr>
        <p:spPr>
          <a:xfrm>
            <a:off x="4411133" y="2561350"/>
            <a:ext cx="1388535" cy="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2C56255-63C9-4E58-B571-D6900606F7D3}"/>
              </a:ext>
            </a:extLst>
          </p:cNvPr>
          <p:cNvSpPr>
            <a:spLocks noGrp="1"/>
          </p:cNvSpPr>
          <p:nvPr>
            <p:ph type="title"/>
          </p:nvPr>
        </p:nvSpPr>
        <p:spPr>
          <a:xfrm>
            <a:off x="237308" y="65753"/>
            <a:ext cx="11726478" cy="560175"/>
          </a:xfrm>
        </p:spPr>
        <p:txBody>
          <a:bodyPr/>
          <a:lstStyle/>
          <a:p>
            <a:r>
              <a:rPr lang="en-US"/>
              <a:t>The New Way of Working: Key Learnings &amp; Action Steps</a:t>
            </a:r>
          </a:p>
        </p:txBody>
      </p:sp>
      <p:sp>
        <p:nvSpPr>
          <p:cNvPr id="3" name="Slide Number Placeholder 2">
            <a:extLst>
              <a:ext uri="{FF2B5EF4-FFF2-40B4-BE49-F238E27FC236}">
                <a16:creationId xmlns:a16="http://schemas.microsoft.com/office/drawing/2014/main" id="{09D6AC41-DE6E-417B-801F-FD3A7DD9BE28}"/>
              </a:ext>
            </a:extLst>
          </p:cNvPr>
          <p:cNvSpPr>
            <a:spLocks noGrp="1"/>
          </p:cNvSpPr>
          <p:nvPr>
            <p:ph type="sldNum" sz="quarter" idx="4"/>
          </p:nvPr>
        </p:nvSpPr>
        <p:spPr/>
        <p:txBody>
          <a:bodyPr/>
          <a:lstStyle/>
          <a:p>
            <a:fld id="{CA93F7F0-4438-4A90-AB24-A1145129226D}" type="slidenum">
              <a:rPr lang="en-US" smtClean="0"/>
              <a:pPr/>
              <a:t>4</a:t>
            </a:fld>
            <a:endParaRPr lang="en-US"/>
          </a:p>
        </p:txBody>
      </p:sp>
      <p:sp>
        <p:nvSpPr>
          <p:cNvPr id="2" name="Rectangle 1">
            <a:extLst>
              <a:ext uri="{FF2B5EF4-FFF2-40B4-BE49-F238E27FC236}">
                <a16:creationId xmlns:a16="http://schemas.microsoft.com/office/drawing/2014/main" id="{4D11FAC8-24B3-A040-A9CA-22A1167166D4}"/>
              </a:ext>
            </a:extLst>
          </p:cNvPr>
          <p:cNvSpPr/>
          <p:nvPr/>
        </p:nvSpPr>
        <p:spPr>
          <a:xfrm>
            <a:off x="897466" y="1592729"/>
            <a:ext cx="3513667" cy="4656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all"/>
              <a:t>Key Learnings</a:t>
            </a:r>
          </a:p>
        </p:txBody>
      </p:sp>
      <p:sp>
        <p:nvSpPr>
          <p:cNvPr id="7" name="Rectangle 6">
            <a:extLst>
              <a:ext uri="{FF2B5EF4-FFF2-40B4-BE49-F238E27FC236}">
                <a16:creationId xmlns:a16="http://schemas.microsoft.com/office/drawing/2014/main" id="{FC2D32EA-D83E-2B40-A837-67F534DC3C6D}"/>
              </a:ext>
            </a:extLst>
          </p:cNvPr>
          <p:cNvSpPr/>
          <p:nvPr/>
        </p:nvSpPr>
        <p:spPr>
          <a:xfrm>
            <a:off x="5799669" y="1592729"/>
            <a:ext cx="4885264" cy="46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all"/>
              <a:t>Action steps</a:t>
            </a:r>
          </a:p>
        </p:txBody>
      </p:sp>
      <p:sp>
        <p:nvSpPr>
          <p:cNvPr id="10" name="Rectangle 9">
            <a:extLst>
              <a:ext uri="{FF2B5EF4-FFF2-40B4-BE49-F238E27FC236}">
                <a16:creationId xmlns:a16="http://schemas.microsoft.com/office/drawing/2014/main" id="{2102DE50-51BD-7F4E-AA47-33AA4E9F2ECF}"/>
              </a:ext>
            </a:extLst>
          </p:cNvPr>
          <p:cNvSpPr/>
          <p:nvPr/>
        </p:nvSpPr>
        <p:spPr>
          <a:xfrm>
            <a:off x="897466" y="2059701"/>
            <a:ext cx="3513667" cy="1058332"/>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en-US" sz="1600">
                <a:solidFill>
                  <a:schemeClr val="accent1"/>
                </a:solidFill>
              </a:rPr>
              <a:t>Remote working will persist</a:t>
            </a:r>
          </a:p>
        </p:txBody>
      </p:sp>
      <p:sp>
        <p:nvSpPr>
          <p:cNvPr id="11" name="Rectangle 10">
            <a:extLst>
              <a:ext uri="{FF2B5EF4-FFF2-40B4-BE49-F238E27FC236}">
                <a16:creationId xmlns:a16="http://schemas.microsoft.com/office/drawing/2014/main" id="{53E208B2-D78A-E446-BCE9-64C599D8D3E6}"/>
              </a:ext>
            </a:extLst>
          </p:cNvPr>
          <p:cNvSpPr/>
          <p:nvPr/>
        </p:nvSpPr>
        <p:spPr>
          <a:xfrm>
            <a:off x="897466" y="3261967"/>
            <a:ext cx="3513667" cy="1058332"/>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lgn="ctr">
              <a:defRPr/>
            </a:pPr>
            <a:r>
              <a:rPr lang="en-US" sz="1600">
                <a:solidFill>
                  <a:schemeClr val="accent1"/>
                </a:solidFill>
              </a:rPr>
              <a:t>We’re all at different points</a:t>
            </a:r>
            <a:br>
              <a:rPr lang="en-US" sz="1600">
                <a:solidFill>
                  <a:schemeClr val="accent1"/>
                </a:solidFill>
              </a:rPr>
            </a:br>
            <a:r>
              <a:rPr lang="en-US" sz="1600">
                <a:solidFill>
                  <a:schemeClr val="accent1"/>
                </a:solidFill>
              </a:rPr>
              <a:t>in this journey</a:t>
            </a:r>
          </a:p>
        </p:txBody>
      </p:sp>
      <p:sp>
        <p:nvSpPr>
          <p:cNvPr id="12" name="Rectangle 11">
            <a:extLst>
              <a:ext uri="{FF2B5EF4-FFF2-40B4-BE49-F238E27FC236}">
                <a16:creationId xmlns:a16="http://schemas.microsoft.com/office/drawing/2014/main" id="{B72195E9-A65D-2D4B-A6D7-07D5E2A941C9}"/>
              </a:ext>
            </a:extLst>
          </p:cNvPr>
          <p:cNvSpPr/>
          <p:nvPr/>
        </p:nvSpPr>
        <p:spPr>
          <a:xfrm>
            <a:off x="897466" y="4473719"/>
            <a:ext cx="3513667" cy="1058332"/>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lgn="ctr">
              <a:defRPr/>
            </a:pPr>
            <a:r>
              <a:rPr lang="en-US" sz="1600">
                <a:solidFill>
                  <a:schemeClr val="accent1"/>
                </a:solidFill>
              </a:rPr>
              <a:t>Don’t create application overload for your users</a:t>
            </a:r>
          </a:p>
        </p:txBody>
      </p:sp>
      <p:sp>
        <p:nvSpPr>
          <p:cNvPr id="14" name="Rectangle 13">
            <a:extLst>
              <a:ext uri="{FF2B5EF4-FFF2-40B4-BE49-F238E27FC236}">
                <a16:creationId xmlns:a16="http://schemas.microsoft.com/office/drawing/2014/main" id="{1F2F3B86-3527-7741-9A05-03E9063FB3D5}"/>
              </a:ext>
            </a:extLst>
          </p:cNvPr>
          <p:cNvSpPr/>
          <p:nvPr/>
        </p:nvSpPr>
        <p:spPr>
          <a:xfrm>
            <a:off x="5799668" y="2059701"/>
            <a:ext cx="4885266" cy="1058332"/>
          </a:xfrm>
          <a:prstGeom prst="rect">
            <a:avLst/>
          </a:prstGeom>
          <a:solidFill>
            <a:schemeClr val="accent5">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236538" indent="-236538">
              <a:buClr>
                <a:schemeClr val="accent2"/>
              </a:buClr>
              <a:buFont typeface="Arial" panose="020B0604020202020204" pitchFamily="34" charset="0"/>
              <a:buChar char="•"/>
            </a:pPr>
            <a:r>
              <a:rPr lang="en-US" sz="1600">
                <a:solidFill>
                  <a:schemeClr val="accent1"/>
                </a:solidFill>
              </a:rPr>
              <a:t>Treat this as the new order of business</a:t>
            </a:r>
          </a:p>
          <a:p>
            <a:pPr marL="236538" indent="-236538">
              <a:buClr>
                <a:schemeClr val="accent2"/>
              </a:buClr>
              <a:buFont typeface="Arial" panose="020B0604020202020204" pitchFamily="34" charset="0"/>
              <a:buChar char="•"/>
            </a:pPr>
            <a:r>
              <a:rPr lang="en-US" sz="1600">
                <a:solidFill>
                  <a:schemeClr val="accent1"/>
                </a:solidFill>
              </a:rPr>
              <a:t>Begin to reevaluate your business policies to facilitate expanded remote working workforce</a:t>
            </a:r>
          </a:p>
        </p:txBody>
      </p:sp>
      <p:sp>
        <p:nvSpPr>
          <p:cNvPr id="15" name="Rectangle 14">
            <a:extLst>
              <a:ext uri="{FF2B5EF4-FFF2-40B4-BE49-F238E27FC236}">
                <a16:creationId xmlns:a16="http://schemas.microsoft.com/office/drawing/2014/main" id="{C55C06A0-56E5-0144-9008-ABD3CFFA5BE9}"/>
              </a:ext>
            </a:extLst>
          </p:cNvPr>
          <p:cNvSpPr/>
          <p:nvPr/>
        </p:nvSpPr>
        <p:spPr>
          <a:xfrm>
            <a:off x="5799668" y="3261967"/>
            <a:ext cx="4885265" cy="1058332"/>
          </a:xfrm>
          <a:prstGeom prst="rect">
            <a:avLst/>
          </a:prstGeom>
          <a:solidFill>
            <a:schemeClr val="accent5">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236538" indent="-236538">
              <a:buClr>
                <a:schemeClr val="accent2"/>
              </a:buClr>
              <a:buFont typeface="Arial" panose="020B0604020202020204" pitchFamily="34" charset="0"/>
              <a:buChar char="•"/>
            </a:pPr>
            <a:r>
              <a:rPr lang="en-US" sz="1600">
                <a:solidFill>
                  <a:schemeClr val="accent1"/>
                </a:solidFill>
              </a:rPr>
              <a:t>Let people, processes, and technology guide your strategy</a:t>
            </a:r>
          </a:p>
          <a:p>
            <a:pPr marL="236538" indent="-236538">
              <a:buClr>
                <a:schemeClr val="accent2"/>
              </a:buClr>
              <a:buFont typeface="Arial" panose="020B0604020202020204" pitchFamily="34" charset="0"/>
              <a:buChar char="•"/>
            </a:pPr>
            <a:r>
              <a:rPr lang="en-US" sz="1600">
                <a:solidFill>
                  <a:schemeClr val="accent1"/>
                </a:solidFill>
                <a:ea typeface="Calibri" panose="020F0502020204030204" pitchFamily="34" charset="0"/>
                <a:cs typeface="Times New Roman" panose="02020603050405020304" pitchFamily="18" charset="0"/>
              </a:rPr>
              <a:t>Analyze short-term fixes that could become long-term strategies </a:t>
            </a:r>
          </a:p>
        </p:txBody>
      </p:sp>
      <p:sp>
        <p:nvSpPr>
          <p:cNvPr id="16" name="Rectangle 15">
            <a:extLst>
              <a:ext uri="{FF2B5EF4-FFF2-40B4-BE49-F238E27FC236}">
                <a16:creationId xmlns:a16="http://schemas.microsoft.com/office/drawing/2014/main" id="{F7EF235A-2BAA-B041-89DB-938BE0FE1D3F}"/>
              </a:ext>
            </a:extLst>
          </p:cNvPr>
          <p:cNvSpPr/>
          <p:nvPr/>
        </p:nvSpPr>
        <p:spPr>
          <a:xfrm>
            <a:off x="5799668" y="4473719"/>
            <a:ext cx="4885265" cy="1058332"/>
          </a:xfrm>
          <a:prstGeom prst="rect">
            <a:avLst/>
          </a:prstGeom>
          <a:solidFill>
            <a:schemeClr val="accent5">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236538" lvl="0" indent="-236538">
              <a:buClr>
                <a:schemeClr val="accent2"/>
              </a:buClr>
              <a:buFont typeface="Arial" panose="020B0604020202020204" pitchFamily="34" charset="0"/>
              <a:buChar char="•"/>
              <a:defRPr/>
            </a:pPr>
            <a:r>
              <a:rPr lang="en-US" sz="1600">
                <a:solidFill>
                  <a:schemeClr val="accent1"/>
                </a:solidFill>
              </a:rPr>
              <a:t>Reduce disjointed technologies in favor of seamless communications</a:t>
            </a:r>
            <a:endParaRPr lang="en-US" sz="1600">
              <a:solidFill>
                <a:schemeClr val="accent1"/>
              </a:solidFill>
              <a:ea typeface="Calibri" panose="020F0502020204030204" pitchFamily="34" charset="0"/>
              <a:cs typeface="Times New Roman" panose="02020603050405020304" pitchFamily="18" charset="0"/>
            </a:endParaRPr>
          </a:p>
        </p:txBody>
      </p:sp>
      <p:pic>
        <p:nvPicPr>
          <p:cNvPr id="18" name="Graphic 17">
            <a:extLst>
              <a:ext uri="{FF2B5EF4-FFF2-40B4-BE49-F238E27FC236}">
                <a16:creationId xmlns:a16="http://schemas.microsoft.com/office/drawing/2014/main" id="{C919B7CD-1931-5A41-A635-FE55C1C2EF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821767" y="2275600"/>
            <a:ext cx="571500" cy="571500"/>
          </a:xfrm>
          <a:prstGeom prst="rect">
            <a:avLst/>
          </a:prstGeom>
        </p:spPr>
      </p:pic>
      <p:pic>
        <p:nvPicPr>
          <p:cNvPr id="19" name="Graphic 18">
            <a:extLst>
              <a:ext uri="{FF2B5EF4-FFF2-40B4-BE49-F238E27FC236}">
                <a16:creationId xmlns:a16="http://schemas.microsoft.com/office/drawing/2014/main" id="{3772D795-DDAF-414B-A158-6FABC59756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821767" y="3505383"/>
            <a:ext cx="571500" cy="571500"/>
          </a:xfrm>
          <a:prstGeom prst="rect">
            <a:avLst/>
          </a:prstGeom>
        </p:spPr>
      </p:pic>
      <p:pic>
        <p:nvPicPr>
          <p:cNvPr id="20" name="Graphic 19">
            <a:extLst>
              <a:ext uri="{FF2B5EF4-FFF2-40B4-BE49-F238E27FC236}">
                <a16:creationId xmlns:a16="http://schemas.microsoft.com/office/drawing/2014/main" id="{6CCF81E8-3220-4947-BCEC-32B45462EA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821767" y="4717135"/>
            <a:ext cx="571500" cy="571500"/>
          </a:xfrm>
          <a:prstGeom prst="rect">
            <a:avLst/>
          </a:prstGeom>
        </p:spPr>
      </p:pic>
    </p:spTree>
    <p:extLst>
      <p:ext uri="{BB962C8B-B14F-4D97-AF65-F5344CB8AC3E}">
        <p14:creationId xmlns:p14="http://schemas.microsoft.com/office/powerpoint/2010/main" val="3149641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41FE6-9732-4F00-9A4F-08A37853FDC6}"/>
              </a:ext>
            </a:extLst>
          </p:cNvPr>
          <p:cNvSpPr>
            <a:spLocks noGrp="1"/>
          </p:cNvSpPr>
          <p:nvPr>
            <p:ph type="title"/>
          </p:nvPr>
        </p:nvSpPr>
        <p:spPr/>
        <p:txBody>
          <a:bodyPr/>
          <a:lstStyle/>
          <a:p>
            <a:r>
              <a:rPr lang="en-US"/>
              <a:t>Mitel and Microsoft Teams</a:t>
            </a:r>
          </a:p>
        </p:txBody>
      </p:sp>
      <p:sp>
        <p:nvSpPr>
          <p:cNvPr id="3" name="Slide Number Placeholder 2">
            <a:extLst>
              <a:ext uri="{FF2B5EF4-FFF2-40B4-BE49-F238E27FC236}">
                <a16:creationId xmlns:a16="http://schemas.microsoft.com/office/drawing/2014/main" id="{628BD70B-FE4F-45C5-A963-C3470CD0FF22}"/>
              </a:ext>
            </a:extLst>
          </p:cNvPr>
          <p:cNvSpPr>
            <a:spLocks noGrp="1"/>
          </p:cNvSpPr>
          <p:nvPr>
            <p:ph type="sldNum" sz="quarter" idx="4"/>
          </p:nvPr>
        </p:nvSpPr>
        <p:spPr/>
        <p:txBody>
          <a:bodyPr/>
          <a:lstStyle/>
          <a:p>
            <a:fld id="{CA93F7F0-4438-4A90-AB24-A1145129226D}" type="slidenum">
              <a:rPr lang="en-US" smtClean="0"/>
              <a:pPr/>
              <a:t>5</a:t>
            </a:fld>
            <a:endParaRPr lang="en-US"/>
          </a:p>
        </p:txBody>
      </p:sp>
      <p:sp>
        <p:nvSpPr>
          <p:cNvPr id="4" name="Rectangle 3">
            <a:extLst>
              <a:ext uri="{FF2B5EF4-FFF2-40B4-BE49-F238E27FC236}">
                <a16:creationId xmlns:a16="http://schemas.microsoft.com/office/drawing/2014/main" id="{50CABA8A-D0AF-4DE5-BB0F-6F2929B77A60}"/>
              </a:ext>
            </a:extLst>
          </p:cNvPr>
          <p:cNvSpPr/>
          <p:nvPr/>
        </p:nvSpPr>
        <p:spPr>
          <a:xfrm>
            <a:off x="6002522" y="4633392"/>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1" name="Oval 10">
            <a:extLst>
              <a:ext uri="{FF2B5EF4-FFF2-40B4-BE49-F238E27FC236}">
                <a16:creationId xmlns:a16="http://schemas.microsoft.com/office/drawing/2014/main" id="{398BBAD3-8FFF-4B29-8231-EA7CCB9DDBC0}"/>
              </a:ext>
            </a:extLst>
          </p:cNvPr>
          <p:cNvSpPr/>
          <p:nvPr/>
        </p:nvSpPr>
        <p:spPr>
          <a:xfrm>
            <a:off x="5278834" y="3361331"/>
            <a:ext cx="1695096" cy="1777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A58DA0B4-0F0B-46C4-A95E-0202E3E48DAD}"/>
              </a:ext>
            </a:extLst>
          </p:cNvPr>
          <p:cNvSpPr/>
          <p:nvPr/>
        </p:nvSpPr>
        <p:spPr>
          <a:xfrm>
            <a:off x="8628348" y="3043698"/>
            <a:ext cx="1695096" cy="1777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 Placeholder 1">
            <a:extLst>
              <a:ext uri="{FF2B5EF4-FFF2-40B4-BE49-F238E27FC236}">
                <a16:creationId xmlns:a16="http://schemas.microsoft.com/office/drawing/2014/main" id="{C00435F7-E561-412B-B787-849549D62A94}"/>
              </a:ext>
            </a:extLst>
          </p:cNvPr>
          <p:cNvSpPr txBox="1">
            <a:spLocks/>
          </p:cNvSpPr>
          <p:nvPr/>
        </p:nvSpPr>
        <p:spPr>
          <a:xfrm>
            <a:off x="1490770" y="5284673"/>
            <a:ext cx="2472439" cy="933117"/>
          </a:xfrm>
          <a:prstGeom prst="rect">
            <a:avLst/>
          </a:prstGeom>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757779"/>
                </a:solidFill>
                <a:latin typeface="+mn-lt"/>
                <a:ea typeface="+mn-ea"/>
                <a:cs typeface="+mn-cs"/>
              </a:defRPr>
            </a:lvl2pPr>
            <a:lvl3pPr marL="1143000" indent="-228600" algn="l" defTabSz="914400" rtl="0" eaLnBrk="1" latinLnBrk="0" hangingPunct="1">
              <a:lnSpc>
                <a:spcPct val="90000"/>
              </a:lnSpc>
              <a:spcBef>
                <a:spcPts val="500"/>
              </a:spcBef>
              <a:buSzPct val="70000"/>
              <a:buFont typeface="Courier New" panose="02070309020205020404" pitchFamily="49" charset="0"/>
              <a:buChar char="o"/>
              <a:defRPr sz="1800" kern="1200">
                <a:solidFill>
                  <a:srgbClr val="75777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75777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5777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a:solidFill>
                <a:schemeClr val="bg1"/>
              </a:solidFill>
              <a:ea typeface="Helvetica Neue"/>
              <a:cs typeface="Helvetica Neue"/>
              <a:sym typeface="Helvetica Neue"/>
            </a:endParaRPr>
          </a:p>
        </p:txBody>
      </p:sp>
      <p:pic>
        <p:nvPicPr>
          <p:cNvPr id="16" name="Picture Placeholder 11">
            <a:extLst>
              <a:ext uri="{FF2B5EF4-FFF2-40B4-BE49-F238E27FC236}">
                <a16:creationId xmlns:a16="http://schemas.microsoft.com/office/drawing/2014/main" id="{CCCA5F97-1DA2-470C-AB73-510E4DB63B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74623" y="2379464"/>
            <a:ext cx="1996572" cy="1996572"/>
          </a:xfrm>
          <a:prstGeom prst="rect">
            <a:avLst/>
          </a:prstGeom>
        </p:spPr>
      </p:pic>
      <p:sp>
        <p:nvSpPr>
          <p:cNvPr id="17" name="Rectangle 16">
            <a:extLst>
              <a:ext uri="{FF2B5EF4-FFF2-40B4-BE49-F238E27FC236}">
                <a16:creationId xmlns:a16="http://schemas.microsoft.com/office/drawing/2014/main" id="{6C0E4E85-4A33-4627-B002-FA19DD258406}"/>
              </a:ext>
            </a:extLst>
          </p:cNvPr>
          <p:cNvSpPr/>
          <p:nvPr/>
        </p:nvSpPr>
        <p:spPr>
          <a:xfrm>
            <a:off x="1892682" y="2956168"/>
            <a:ext cx="1726249" cy="830997"/>
          </a:xfrm>
          <a:prstGeom prst="rect">
            <a:avLst/>
          </a:prstGeom>
        </p:spPr>
        <p:txBody>
          <a:bodyPr wrap="square">
            <a:spAutoFit/>
          </a:bodyPr>
          <a:lstStyle/>
          <a:p>
            <a:pPr algn="ctr"/>
            <a:r>
              <a:rPr lang="en-US" sz="2400">
                <a:solidFill>
                  <a:schemeClr val="bg1"/>
                </a:solidFill>
                <a:ea typeface="Helvetica Neue"/>
                <a:cs typeface="Helvetica Neue"/>
                <a:sym typeface="Helvetica Neue"/>
              </a:rPr>
              <a:t>Save </a:t>
            </a:r>
          </a:p>
          <a:p>
            <a:pPr algn="ctr"/>
            <a:r>
              <a:rPr lang="en-US" sz="2400">
                <a:solidFill>
                  <a:schemeClr val="bg1"/>
                </a:solidFill>
                <a:ea typeface="Helvetica Neue"/>
                <a:cs typeface="Helvetica Neue"/>
                <a:sym typeface="Helvetica Neue"/>
              </a:rPr>
              <a:t>Time</a:t>
            </a:r>
            <a:endParaRPr lang="en-US" sz="1600">
              <a:solidFill>
                <a:schemeClr val="bg1"/>
              </a:solidFill>
              <a:ea typeface="Helvetica Neue"/>
              <a:cs typeface="Helvetica Neue"/>
              <a:sym typeface="Helvetica Neue"/>
            </a:endParaRPr>
          </a:p>
        </p:txBody>
      </p:sp>
      <p:sp>
        <p:nvSpPr>
          <p:cNvPr id="20" name="Text Placeholder 1">
            <a:extLst>
              <a:ext uri="{FF2B5EF4-FFF2-40B4-BE49-F238E27FC236}">
                <a16:creationId xmlns:a16="http://schemas.microsoft.com/office/drawing/2014/main" id="{A2063E05-01DD-49EB-8F8B-65E779D3D9CD}"/>
              </a:ext>
            </a:extLst>
          </p:cNvPr>
          <p:cNvSpPr txBox="1">
            <a:spLocks/>
          </p:cNvSpPr>
          <p:nvPr/>
        </p:nvSpPr>
        <p:spPr>
          <a:xfrm>
            <a:off x="4868842" y="5284673"/>
            <a:ext cx="2563328" cy="790789"/>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2"/>
                </a:solidFill>
                <a:latin typeface="+mn-lt"/>
                <a:ea typeface="+mn-ea"/>
                <a:cs typeface="+mn-cs"/>
              </a:defRPr>
            </a:lvl1pPr>
            <a:lvl2pPr marL="247650" indent="-247650" algn="l" defTabSz="914400" rtl="0" eaLnBrk="1" latinLnBrk="0" hangingPunct="1">
              <a:lnSpc>
                <a:spcPct val="90000"/>
              </a:lnSpc>
              <a:spcBef>
                <a:spcPts val="500"/>
              </a:spcBef>
              <a:buClr>
                <a:schemeClr val="accent2"/>
              </a:buClr>
              <a:buFont typeface="Arial" panose="020B0604020202020204" pitchFamily="34" charset="0"/>
              <a:buChar char="•"/>
              <a:tabLst/>
              <a:defRPr sz="2000" kern="1200">
                <a:solidFill>
                  <a:srgbClr val="757779"/>
                </a:solidFill>
                <a:latin typeface="+mn-lt"/>
                <a:ea typeface="+mn-ea"/>
                <a:cs typeface="+mn-cs"/>
              </a:defRPr>
            </a:lvl2pPr>
            <a:lvl3pPr marL="517525" indent="-239713" algn="l" defTabSz="914400" rtl="0" eaLnBrk="1" latinLnBrk="0" hangingPunct="1">
              <a:lnSpc>
                <a:spcPct val="90000"/>
              </a:lnSpc>
              <a:spcBef>
                <a:spcPts val="500"/>
              </a:spcBef>
              <a:buClr>
                <a:schemeClr val="accent2"/>
              </a:buClr>
              <a:buSzPct val="70000"/>
              <a:buFont typeface="Courier New" panose="02070309020205020404" pitchFamily="49" charset="0"/>
              <a:buChar char="o"/>
              <a:tabLst/>
              <a:defRPr sz="1800" kern="1200">
                <a:solidFill>
                  <a:srgbClr val="75777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75777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5777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a:solidFill>
                <a:schemeClr val="bg1"/>
              </a:solidFill>
              <a:ea typeface="Helvetica Neue"/>
              <a:cs typeface="Helvetica Neue"/>
              <a:sym typeface="Helvetica Neue"/>
            </a:endParaRPr>
          </a:p>
        </p:txBody>
      </p:sp>
      <p:pic>
        <p:nvPicPr>
          <p:cNvPr id="21" name="Picture Placeholder 11">
            <a:extLst>
              <a:ext uri="{FF2B5EF4-FFF2-40B4-BE49-F238E27FC236}">
                <a16:creationId xmlns:a16="http://schemas.microsoft.com/office/drawing/2014/main" id="{F6ED2AC2-FD3D-4697-A69B-4C8C1F93B8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87214" y="2363167"/>
            <a:ext cx="1996572" cy="1996572"/>
          </a:xfrm>
          <a:prstGeom prst="rect">
            <a:avLst/>
          </a:prstGeom>
        </p:spPr>
      </p:pic>
      <p:sp>
        <p:nvSpPr>
          <p:cNvPr id="22" name="Rectangle 21">
            <a:extLst>
              <a:ext uri="{FF2B5EF4-FFF2-40B4-BE49-F238E27FC236}">
                <a16:creationId xmlns:a16="http://schemas.microsoft.com/office/drawing/2014/main" id="{D0F9E68F-3A21-41F4-BAEE-4D9A42A5F14B}"/>
              </a:ext>
            </a:extLst>
          </p:cNvPr>
          <p:cNvSpPr/>
          <p:nvPr/>
        </p:nvSpPr>
        <p:spPr>
          <a:xfrm>
            <a:off x="5317101" y="2956168"/>
            <a:ext cx="1726249" cy="830997"/>
          </a:xfrm>
          <a:prstGeom prst="rect">
            <a:avLst/>
          </a:prstGeom>
        </p:spPr>
        <p:txBody>
          <a:bodyPr wrap="square">
            <a:spAutoFit/>
          </a:bodyPr>
          <a:lstStyle/>
          <a:p>
            <a:pPr algn="ctr"/>
            <a:r>
              <a:rPr lang="en-US" sz="2400">
                <a:solidFill>
                  <a:schemeClr val="bg1"/>
                </a:solidFill>
                <a:ea typeface="Helvetica Neue"/>
                <a:cs typeface="Helvetica Neue"/>
                <a:sym typeface="Helvetica Neue"/>
              </a:rPr>
              <a:t>Reduce Costs</a:t>
            </a:r>
            <a:endParaRPr lang="en-US" sz="3733">
              <a:solidFill>
                <a:schemeClr val="bg1"/>
              </a:solidFill>
              <a:ea typeface="Helvetica Neue"/>
              <a:cs typeface="Helvetica Neue"/>
              <a:sym typeface="Helvetica Neue"/>
            </a:endParaRPr>
          </a:p>
        </p:txBody>
      </p:sp>
      <p:sp>
        <p:nvSpPr>
          <p:cNvPr id="25" name="Text Placeholder 1">
            <a:extLst>
              <a:ext uri="{FF2B5EF4-FFF2-40B4-BE49-F238E27FC236}">
                <a16:creationId xmlns:a16="http://schemas.microsoft.com/office/drawing/2014/main" id="{EF76D131-A0FF-4FCB-8E23-96D4023547FC}"/>
              </a:ext>
            </a:extLst>
          </p:cNvPr>
          <p:cNvSpPr txBox="1">
            <a:spLocks/>
          </p:cNvSpPr>
          <p:nvPr/>
        </p:nvSpPr>
        <p:spPr>
          <a:xfrm>
            <a:off x="8186665" y="5561756"/>
            <a:ext cx="2472439" cy="1261087"/>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2"/>
                </a:solidFill>
                <a:latin typeface="+mn-lt"/>
                <a:ea typeface="+mn-ea"/>
                <a:cs typeface="+mn-cs"/>
              </a:defRPr>
            </a:lvl1pPr>
            <a:lvl2pPr marL="247650" indent="-247650" algn="l" defTabSz="914400" rtl="0" eaLnBrk="1" latinLnBrk="0" hangingPunct="1">
              <a:lnSpc>
                <a:spcPct val="90000"/>
              </a:lnSpc>
              <a:spcBef>
                <a:spcPts val="500"/>
              </a:spcBef>
              <a:buClr>
                <a:schemeClr val="accent2"/>
              </a:buClr>
              <a:buFont typeface="Arial" panose="020B0604020202020204" pitchFamily="34" charset="0"/>
              <a:buChar char="•"/>
              <a:tabLst/>
              <a:defRPr sz="2000" kern="1200">
                <a:solidFill>
                  <a:srgbClr val="757779"/>
                </a:solidFill>
                <a:latin typeface="+mn-lt"/>
                <a:ea typeface="+mn-ea"/>
                <a:cs typeface="+mn-cs"/>
              </a:defRPr>
            </a:lvl2pPr>
            <a:lvl3pPr marL="517525" indent="-239713" algn="l" defTabSz="914400" rtl="0" eaLnBrk="1" latinLnBrk="0" hangingPunct="1">
              <a:lnSpc>
                <a:spcPct val="90000"/>
              </a:lnSpc>
              <a:spcBef>
                <a:spcPts val="500"/>
              </a:spcBef>
              <a:buClr>
                <a:schemeClr val="accent2"/>
              </a:buClr>
              <a:buSzPct val="70000"/>
              <a:buFont typeface="Courier New" panose="02070309020205020404" pitchFamily="49" charset="0"/>
              <a:buChar char="o"/>
              <a:tabLst/>
              <a:defRPr sz="1800" kern="1200">
                <a:solidFill>
                  <a:srgbClr val="75777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75777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75777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a:solidFill>
                <a:schemeClr val="bg1"/>
              </a:solidFill>
              <a:ea typeface="Helvetica Neue"/>
              <a:cs typeface="Helvetica Neue"/>
              <a:sym typeface="Helvetica Neue"/>
            </a:endParaRPr>
          </a:p>
        </p:txBody>
      </p:sp>
      <p:pic>
        <p:nvPicPr>
          <p:cNvPr id="26" name="Picture Placeholder 11">
            <a:extLst>
              <a:ext uri="{FF2B5EF4-FFF2-40B4-BE49-F238E27FC236}">
                <a16:creationId xmlns:a16="http://schemas.microsoft.com/office/drawing/2014/main" id="{93E75198-8F88-4580-A8B6-82B6FE8425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65713" y="2373381"/>
            <a:ext cx="1996572" cy="1996572"/>
          </a:xfrm>
          <a:prstGeom prst="rect">
            <a:avLst/>
          </a:prstGeom>
        </p:spPr>
      </p:pic>
      <p:sp>
        <p:nvSpPr>
          <p:cNvPr id="27" name="Rectangle 26">
            <a:extLst>
              <a:ext uri="{FF2B5EF4-FFF2-40B4-BE49-F238E27FC236}">
                <a16:creationId xmlns:a16="http://schemas.microsoft.com/office/drawing/2014/main" id="{3F99640F-8052-4421-85FC-F1B92D2AFAE6}"/>
              </a:ext>
            </a:extLst>
          </p:cNvPr>
          <p:cNvSpPr/>
          <p:nvPr/>
        </p:nvSpPr>
        <p:spPr>
          <a:xfrm>
            <a:off x="8621893" y="2932831"/>
            <a:ext cx="1726249" cy="830997"/>
          </a:xfrm>
          <a:prstGeom prst="rect">
            <a:avLst/>
          </a:prstGeom>
        </p:spPr>
        <p:txBody>
          <a:bodyPr wrap="square" lIns="91440" tIns="45720" rIns="91440" bIns="45720" anchor="t">
            <a:spAutoFit/>
          </a:bodyPr>
          <a:lstStyle/>
          <a:p>
            <a:pPr algn="ctr"/>
            <a:r>
              <a:rPr lang="en-US" sz="2400">
                <a:solidFill>
                  <a:schemeClr val="bg1"/>
                </a:solidFill>
              </a:rPr>
              <a:t>Total</a:t>
            </a:r>
            <a:endParaRPr lang="en-US">
              <a:solidFill>
                <a:schemeClr val="bg1"/>
              </a:solidFill>
            </a:endParaRPr>
          </a:p>
          <a:p>
            <a:pPr algn="ctr"/>
            <a:r>
              <a:rPr lang="en-US" sz="2400">
                <a:solidFill>
                  <a:schemeClr val="bg1"/>
                </a:solidFill>
                <a:cs typeface="Arial"/>
              </a:rPr>
              <a:t>Solution</a:t>
            </a:r>
          </a:p>
        </p:txBody>
      </p:sp>
      <p:sp>
        <p:nvSpPr>
          <p:cNvPr id="5" name="Rectangle 4">
            <a:extLst>
              <a:ext uri="{FF2B5EF4-FFF2-40B4-BE49-F238E27FC236}">
                <a16:creationId xmlns:a16="http://schemas.microsoft.com/office/drawing/2014/main" id="{0EBA1C4F-0A85-4F59-A1E0-11894B714209}"/>
              </a:ext>
            </a:extLst>
          </p:cNvPr>
          <p:cNvSpPr/>
          <p:nvPr/>
        </p:nvSpPr>
        <p:spPr>
          <a:xfrm>
            <a:off x="243108" y="1183551"/>
            <a:ext cx="11726477" cy="461665"/>
          </a:xfrm>
          <a:prstGeom prst="rect">
            <a:avLst/>
          </a:prstGeom>
        </p:spPr>
        <p:txBody>
          <a:bodyPr wrap="square">
            <a:spAutoFit/>
          </a:bodyPr>
          <a:lstStyle/>
          <a:p>
            <a:pPr algn="ctr"/>
            <a:r>
              <a:rPr lang="en-US" sz="2400"/>
              <a:t>Enhance your Microsoft Teams solution with Mitel enterprise-grade voice</a:t>
            </a:r>
          </a:p>
        </p:txBody>
      </p:sp>
      <p:sp>
        <p:nvSpPr>
          <p:cNvPr id="6" name="TextBox 5">
            <a:extLst>
              <a:ext uri="{FF2B5EF4-FFF2-40B4-BE49-F238E27FC236}">
                <a16:creationId xmlns:a16="http://schemas.microsoft.com/office/drawing/2014/main" id="{4B276044-65C0-48ED-B694-9BCE972D4C4D}"/>
              </a:ext>
            </a:extLst>
          </p:cNvPr>
          <p:cNvSpPr txBox="1"/>
          <p:nvPr/>
        </p:nvSpPr>
        <p:spPr>
          <a:xfrm>
            <a:off x="1251222" y="4633392"/>
            <a:ext cx="3009167" cy="923330"/>
          </a:xfrm>
          <a:prstGeom prst="rect">
            <a:avLst/>
          </a:prstGeom>
          <a:noFill/>
        </p:spPr>
        <p:txBody>
          <a:bodyPr wrap="square" rtlCol="0">
            <a:spAutoFit/>
          </a:bodyPr>
          <a:lstStyle/>
          <a:p>
            <a:pPr algn="ctr"/>
            <a:r>
              <a:rPr lang="en-US"/>
              <a:t>Direct routing and </a:t>
            </a:r>
          </a:p>
          <a:p>
            <a:pPr algn="ctr"/>
            <a:r>
              <a:rPr lang="en-US"/>
              <a:t>easy dialers</a:t>
            </a:r>
          </a:p>
          <a:p>
            <a:pPr algn="ctr"/>
            <a:endParaRPr lang="en-US"/>
          </a:p>
        </p:txBody>
      </p:sp>
      <p:sp>
        <p:nvSpPr>
          <p:cNvPr id="28" name="TextBox 27">
            <a:extLst>
              <a:ext uri="{FF2B5EF4-FFF2-40B4-BE49-F238E27FC236}">
                <a16:creationId xmlns:a16="http://schemas.microsoft.com/office/drawing/2014/main" id="{6BD80646-449A-46FE-8B76-413BA3CD52C2}"/>
              </a:ext>
            </a:extLst>
          </p:cNvPr>
          <p:cNvSpPr txBox="1"/>
          <p:nvPr/>
        </p:nvSpPr>
        <p:spPr>
          <a:xfrm>
            <a:off x="4679923" y="4633392"/>
            <a:ext cx="3009167" cy="923330"/>
          </a:xfrm>
          <a:prstGeom prst="rect">
            <a:avLst/>
          </a:prstGeom>
          <a:noFill/>
        </p:spPr>
        <p:txBody>
          <a:bodyPr wrap="square" rtlCol="0">
            <a:spAutoFit/>
          </a:bodyPr>
          <a:lstStyle/>
          <a:p>
            <a:pPr algn="ctr"/>
            <a:r>
              <a:rPr lang="en-US"/>
              <a:t>No additional </a:t>
            </a:r>
          </a:p>
          <a:p>
            <a:pPr algn="ctr"/>
            <a:r>
              <a:rPr lang="en-US"/>
              <a:t>expensive licensing</a:t>
            </a:r>
          </a:p>
          <a:p>
            <a:pPr algn="ctr"/>
            <a:endParaRPr lang="en-US"/>
          </a:p>
        </p:txBody>
      </p:sp>
      <p:sp>
        <p:nvSpPr>
          <p:cNvPr id="29" name="TextBox 28">
            <a:extLst>
              <a:ext uri="{FF2B5EF4-FFF2-40B4-BE49-F238E27FC236}">
                <a16:creationId xmlns:a16="http://schemas.microsoft.com/office/drawing/2014/main" id="{FA456A3A-32B9-4B0D-B801-5084EF5E8671}"/>
              </a:ext>
            </a:extLst>
          </p:cNvPr>
          <p:cNvSpPr txBox="1"/>
          <p:nvPr/>
        </p:nvSpPr>
        <p:spPr>
          <a:xfrm>
            <a:off x="7959415" y="4606237"/>
            <a:ext cx="3009167" cy="1200329"/>
          </a:xfrm>
          <a:prstGeom prst="rect">
            <a:avLst/>
          </a:prstGeom>
          <a:noFill/>
        </p:spPr>
        <p:txBody>
          <a:bodyPr wrap="square" rtlCol="0">
            <a:spAutoFit/>
          </a:bodyPr>
          <a:lstStyle/>
          <a:p>
            <a:pPr algn="ctr"/>
            <a:r>
              <a:rPr lang="en-US"/>
              <a:t>Enterprise-grade </a:t>
            </a:r>
          </a:p>
          <a:p>
            <a:pPr algn="ctr"/>
            <a:r>
              <a:rPr lang="en-US"/>
              <a:t>telephony features, including contact center and CRM integrations</a:t>
            </a:r>
          </a:p>
        </p:txBody>
      </p:sp>
    </p:spTree>
    <p:extLst>
      <p:ext uri="{BB962C8B-B14F-4D97-AF65-F5344CB8AC3E}">
        <p14:creationId xmlns:p14="http://schemas.microsoft.com/office/powerpoint/2010/main" val="3574868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B00152-80E9-49E0-B2C2-D5485BD34D70}"/>
              </a:ext>
            </a:extLst>
          </p:cNvPr>
          <p:cNvSpPr>
            <a:spLocks noGrp="1"/>
          </p:cNvSpPr>
          <p:nvPr>
            <p:ph type="title"/>
          </p:nvPr>
        </p:nvSpPr>
        <p:spPr/>
        <p:txBody>
          <a:bodyPr/>
          <a:lstStyle/>
          <a:p>
            <a:r>
              <a:rPr lang="en-US"/>
              <a:t>Consolidate on a Set of Key Tools</a:t>
            </a:r>
          </a:p>
        </p:txBody>
      </p:sp>
      <p:sp>
        <p:nvSpPr>
          <p:cNvPr id="3" name="Text Placeholder 2">
            <a:extLst>
              <a:ext uri="{FF2B5EF4-FFF2-40B4-BE49-F238E27FC236}">
                <a16:creationId xmlns:a16="http://schemas.microsoft.com/office/drawing/2014/main" id="{B2FC6169-2E86-2446-8DF4-C6633D7DD945}"/>
              </a:ext>
            </a:extLst>
          </p:cNvPr>
          <p:cNvSpPr>
            <a:spLocks noGrp="1"/>
          </p:cNvSpPr>
          <p:nvPr>
            <p:ph type="body" sz="quarter" idx="10"/>
          </p:nvPr>
        </p:nvSpPr>
        <p:spPr>
          <a:xfrm>
            <a:off x="461554" y="1742884"/>
            <a:ext cx="5429960" cy="4035425"/>
          </a:xfrm>
          <a:solidFill>
            <a:schemeClr val="bg2"/>
          </a:solidFill>
        </p:spPr>
        <p:txBody>
          <a:bodyPr lIns="274320" tIns="274320" rIns="274320">
            <a:normAutofit/>
          </a:bodyPr>
          <a:lstStyle/>
          <a:p>
            <a:pPr marL="233363">
              <a:lnSpc>
                <a:spcPct val="120000"/>
              </a:lnSpc>
              <a:spcBef>
                <a:spcPts val="0"/>
              </a:spcBef>
            </a:pPr>
            <a:r>
              <a:rPr lang="en-US" sz="2000"/>
              <a:t>Mitel:</a:t>
            </a:r>
          </a:p>
          <a:p>
            <a:pPr marL="569913" lvl="1" indent="-168275">
              <a:lnSpc>
                <a:spcPct val="120000"/>
              </a:lnSpc>
              <a:spcBef>
                <a:spcPts val="0"/>
              </a:spcBef>
            </a:pPr>
            <a:r>
              <a:rPr lang="en-US" sz="1500"/>
              <a:t>Mission-critical communications</a:t>
            </a:r>
          </a:p>
          <a:p>
            <a:pPr marL="569913" lvl="1" indent="-168275">
              <a:lnSpc>
                <a:spcPct val="120000"/>
              </a:lnSpc>
              <a:spcBef>
                <a:spcPts val="0"/>
              </a:spcBef>
            </a:pPr>
            <a:r>
              <a:rPr lang="en-US" sz="1500"/>
              <a:t>Flexible phones: desk, softphone, mobile options for the same number</a:t>
            </a:r>
          </a:p>
          <a:p>
            <a:pPr marL="569913" lvl="1" indent="-168275">
              <a:lnSpc>
                <a:spcPct val="120000"/>
              </a:lnSpc>
              <a:spcBef>
                <a:spcPts val="0"/>
              </a:spcBef>
            </a:pPr>
            <a:r>
              <a:rPr lang="en-US" sz="1500"/>
              <a:t>Advanced voicemail - move voicemail away from email and into visual voicemail</a:t>
            </a:r>
          </a:p>
          <a:p>
            <a:pPr marL="569913" lvl="1" indent="-168275">
              <a:lnSpc>
                <a:spcPct val="120000"/>
              </a:lnSpc>
              <a:spcBef>
                <a:spcPts val="0"/>
              </a:spcBef>
            </a:pPr>
            <a:r>
              <a:rPr lang="en-US" sz="1500"/>
              <a:t>Real-time, rich presence and availability</a:t>
            </a:r>
          </a:p>
          <a:p>
            <a:pPr marL="569913" lvl="1" indent="-168275">
              <a:lnSpc>
                <a:spcPct val="120000"/>
              </a:lnSpc>
              <a:spcBef>
                <a:spcPts val="0"/>
              </a:spcBef>
            </a:pPr>
            <a:r>
              <a:rPr lang="en-US" sz="1500"/>
              <a:t>Ring Group control</a:t>
            </a:r>
          </a:p>
          <a:p>
            <a:pPr marL="569913" lvl="1" indent="-168275">
              <a:lnSpc>
                <a:spcPct val="120000"/>
              </a:lnSpc>
              <a:spcBef>
                <a:spcPts val="0"/>
              </a:spcBef>
            </a:pPr>
            <a:r>
              <a:rPr lang="en-US" sz="1500"/>
              <a:t>Active Directory sync / SSO</a:t>
            </a:r>
          </a:p>
          <a:p>
            <a:pPr marL="569913" lvl="1" indent="-168275">
              <a:lnSpc>
                <a:spcPct val="120000"/>
              </a:lnSpc>
              <a:spcBef>
                <a:spcPts val="0"/>
              </a:spcBef>
            </a:pPr>
            <a:r>
              <a:rPr lang="en-US" sz="1500"/>
              <a:t>Calendar sync</a:t>
            </a:r>
          </a:p>
          <a:p>
            <a:pPr marL="569913" lvl="1" indent="-168275">
              <a:lnSpc>
                <a:spcPct val="120000"/>
              </a:lnSpc>
              <a:spcBef>
                <a:spcPts val="0"/>
              </a:spcBef>
            </a:pPr>
            <a:r>
              <a:rPr lang="en-US" sz="1500"/>
              <a:t>Contact center </a:t>
            </a:r>
          </a:p>
          <a:p>
            <a:pPr marL="569913" lvl="1" indent="-168275">
              <a:lnSpc>
                <a:spcPct val="120000"/>
              </a:lnSpc>
              <a:spcBef>
                <a:spcPts val="0"/>
              </a:spcBef>
            </a:pPr>
            <a:r>
              <a:rPr lang="en-US" sz="1500"/>
              <a:t>Integrations </a:t>
            </a:r>
          </a:p>
          <a:p>
            <a:endParaRPr lang="en-US"/>
          </a:p>
        </p:txBody>
      </p:sp>
      <p:sp>
        <p:nvSpPr>
          <p:cNvPr id="2" name="Text Placeholder 1">
            <a:extLst>
              <a:ext uri="{FF2B5EF4-FFF2-40B4-BE49-F238E27FC236}">
                <a16:creationId xmlns:a16="http://schemas.microsoft.com/office/drawing/2014/main" id="{29844217-FFAE-AE4F-836A-067FDDAFC88D}"/>
              </a:ext>
            </a:extLst>
          </p:cNvPr>
          <p:cNvSpPr>
            <a:spLocks noGrp="1"/>
          </p:cNvSpPr>
          <p:nvPr>
            <p:ph type="body" sz="quarter" idx="11"/>
          </p:nvPr>
        </p:nvSpPr>
        <p:spPr>
          <a:xfrm>
            <a:off x="6300486" y="1739708"/>
            <a:ext cx="5429960" cy="4035425"/>
          </a:xfrm>
          <a:solidFill>
            <a:schemeClr val="bg2"/>
          </a:solidFill>
        </p:spPr>
        <p:txBody>
          <a:bodyPr lIns="274320" tIns="274320" rIns="274320"/>
          <a:lstStyle/>
          <a:p>
            <a:pPr marL="233363">
              <a:lnSpc>
                <a:spcPct val="120000"/>
              </a:lnSpc>
              <a:spcBef>
                <a:spcPts val="0"/>
              </a:spcBef>
            </a:pPr>
            <a:r>
              <a:rPr lang="en-US" sz="2000"/>
              <a:t>Microsoft Teams:</a:t>
            </a:r>
          </a:p>
          <a:p>
            <a:pPr marL="569913" lvl="1" indent="-168275">
              <a:lnSpc>
                <a:spcPct val="120000"/>
              </a:lnSpc>
              <a:spcBef>
                <a:spcPts val="0"/>
              </a:spcBef>
            </a:pPr>
            <a:r>
              <a:rPr lang="en-US" sz="1400"/>
              <a:t>Video (Personal, Room, Internal / External)</a:t>
            </a:r>
          </a:p>
          <a:p>
            <a:pPr marL="569913" lvl="1" indent="-168275">
              <a:lnSpc>
                <a:spcPct val="120000"/>
              </a:lnSpc>
              <a:spcBef>
                <a:spcPts val="0"/>
              </a:spcBef>
            </a:pPr>
            <a:r>
              <a:rPr lang="en-US" sz="1400"/>
              <a:t>Document Sharing and Collaboration (particularly if they are Office365)</a:t>
            </a:r>
          </a:p>
          <a:p>
            <a:pPr marL="569913" lvl="1" indent="-168275">
              <a:lnSpc>
                <a:spcPct val="120000"/>
              </a:lnSpc>
              <a:spcBef>
                <a:spcPts val="0"/>
              </a:spcBef>
            </a:pPr>
            <a:r>
              <a:rPr lang="en-US" sz="1400"/>
              <a:t>Non Real Time Chat (1:1 or 1:Many Chats and Internal Forum / Posting type messaging)</a:t>
            </a:r>
          </a:p>
          <a:p>
            <a:pPr marL="233363">
              <a:lnSpc>
                <a:spcPct val="120000"/>
              </a:lnSpc>
              <a:spcBef>
                <a:spcPts val="0"/>
              </a:spcBef>
            </a:pPr>
            <a:r>
              <a:rPr lang="en-US" sz="2000"/>
              <a:t>Microsoft Outlook:</a:t>
            </a:r>
          </a:p>
          <a:p>
            <a:pPr marL="569913" lvl="1" indent="-168275">
              <a:lnSpc>
                <a:spcPct val="120000"/>
              </a:lnSpc>
              <a:spcBef>
                <a:spcPts val="0"/>
              </a:spcBef>
            </a:pPr>
            <a:r>
              <a:rPr lang="en-US" sz="1400"/>
              <a:t>Email</a:t>
            </a:r>
          </a:p>
          <a:p>
            <a:pPr marL="569913" lvl="1" indent="-168275">
              <a:lnSpc>
                <a:spcPct val="120000"/>
              </a:lnSpc>
              <a:spcBef>
                <a:spcPts val="0"/>
              </a:spcBef>
            </a:pPr>
            <a:r>
              <a:rPr lang="en-US" sz="1400"/>
              <a:t>Calendar</a:t>
            </a:r>
          </a:p>
          <a:p>
            <a:pPr marL="569913" lvl="1" indent="-168275">
              <a:lnSpc>
                <a:spcPct val="120000"/>
              </a:lnSpc>
              <a:spcBef>
                <a:spcPts val="0"/>
              </a:spcBef>
            </a:pPr>
            <a:r>
              <a:rPr lang="en-US" sz="1400"/>
              <a:t>Directory (Personal, Corporate)</a:t>
            </a:r>
          </a:p>
          <a:p>
            <a:pPr marL="569913" lvl="1" indent="-168275">
              <a:lnSpc>
                <a:spcPct val="120000"/>
              </a:lnSpc>
              <a:spcBef>
                <a:spcPts val="0"/>
              </a:spcBef>
            </a:pPr>
            <a:r>
              <a:rPr lang="en-US" sz="1400"/>
              <a:t>Calendar Sync</a:t>
            </a:r>
          </a:p>
          <a:p>
            <a:endParaRPr lang="en-US"/>
          </a:p>
        </p:txBody>
      </p:sp>
      <p:sp>
        <p:nvSpPr>
          <p:cNvPr id="4" name="Slide Number Placeholder 3">
            <a:extLst>
              <a:ext uri="{FF2B5EF4-FFF2-40B4-BE49-F238E27FC236}">
                <a16:creationId xmlns:a16="http://schemas.microsoft.com/office/drawing/2014/main" id="{150DB7B9-0D4D-4EDB-866E-FB585EE4C792}"/>
              </a:ext>
            </a:extLst>
          </p:cNvPr>
          <p:cNvSpPr>
            <a:spLocks noGrp="1"/>
          </p:cNvSpPr>
          <p:nvPr>
            <p:ph type="sldNum" sz="quarter" idx="4"/>
          </p:nvPr>
        </p:nvSpPr>
        <p:spPr/>
        <p:txBody>
          <a:bodyPr/>
          <a:lstStyle/>
          <a:p>
            <a:fld id="{CA93F7F0-4438-4A90-AB24-A1145129226D}" type="slidenum">
              <a:rPr lang="en-US" smtClean="0"/>
              <a:pPr/>
              <a:t>6</a:t>
            </a:fld>
            <a:endParaRPr lang="en-US"/>
          </a:p>
        </p:txBody>
      </p:sp>
      <p:sp>
        <p:nvSpPr>
          <p:cNvPr id="7" name="Rectangle 6">
            <a:extLst>
              <a:ext uri="{FF2B5EF4-FFF2-40B4-BE49-F238E27FC236}">
                <a16:creationId xmlns:a16="http://schemas.microsoft.com/office/drawing/2014/main" id="{4D1F3DA9-D941-DE49-95FC-3AC7C1343DA0}"/>
              </a:ext>
            </a:extLst>
          </p:cNvPr>
          <p:cNvSpPr/>
          <p:nvPr/>
        </p:nvSpPr>
        <p:spPr>
          <a:xfrm>
            <a:off x="243113" y="1023226"/>
            <a:ext cx="11726474" cy="427681"/>
          </a:xfrm>
          <a:prstGeom prst="rect">
            <a:avLst/>
          </a:prstGeom>
        </p:spPr>
        <p:txBody>
          <a:bodyPr wrap="square">
            <a:spAutoFit/>
          </a:bodyPr>
          <a:lstStyle/>
          <a:p>
            <a:pPr algn="ctr">
              <a:lnSpc>
                <a:spcPct val="120000"/>
              </a:lnSpc>
              <a:spcBef>
                <a:spcPts val="0"/>
              </a:spcBef>
            </a:pPr>
            <a:r>
              <a:rPr lang="en-US" b="1"/>
              <a:t>Too many tools means </a:t>
            </a:r>
            <a:r>
              <a:rPr lang="en-US" sz="2000" b="1"/>
              <a:t>headaches</a:t>
            </a:r>
            <a:r>
              <a:rPr lang="en-US" b="1"/>
              <a:t> for management. Consolidate by combining Microsoft and Mitel.</a:t>
            </a:r>
          </a:p>
        </p:txBody>
      </p:sp>
      <p:pic>
        <p:nvPicPr>
          <p:cNvPr id="12" name="Graphic 11">
            <a:extLst>
              <a:ext uri="{FF2B5EF4-FFF2-40B4-BE49-F238E27FC236}">
                <a16:creationId xmlns:a16="http://schemas.microsoft.com/office/drawing/2014/main" id="{D50803DD-2A17-6A4F-829D-9438012CA2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25930" y="3164787"/>
            <a:ext cx="940139" cy="940139"/>
          </a:xfrm>
          <a:prstGeom prst="rect">
            <a:avLst/>
          </a:prstGeom>
        </p:spPr>
      </p:pic>
      <p:pic>
        <p:nvPicPr>
          <p:cNvPr id="16" name="Picture 15">
            <a:extLst>
              <a:ext uri="{FF2B5EF4-FFF2-40B4-BE49-F238E27FC236}">
                <a16:creationId xmlns:a16="http://schemas.microsoft.com/office/drawing/2014/main" id="{8679B74B-0B48-3F46-AC67-B5CE5B33C69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98196" y="5100638"/>
            <a:ext cx="749462" cy="535330"/>
          </a:xfrm>
          <a:prstGeom prst="rect">
            <a:avLst/>
          </a:prstGeom>
        </p:spPr>
      </p:pic>
      <p:pic>
        <p:nvPicPr>
          <p:cNvPr id="17" name="Picture 16">
            <a:extLst>
              <a:ext uri="{FF2B5EF4-FFF2-40B4-BE49-F238E27FC236}">
                <a16:creationId xmlns:a16="http://schemas.microsoft.com/office/drawing/2014/main" id="{250929E9-4FE6-824B-ACD2-73096994365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07485" y="5100638"/>
            <a:ext cx="535330" cy="535330"/>
          </a:xfrm>
          <a:prstGeom prst="rect">
            <a:avLst/>
          </a:prstGeom>
          <a:noFill/>
          <a:ln>
            <a:noFill/>
          </a:ln>
        </p:spPr>
      </p:pic>
    </p:spTree>
    <p:extLst>
      <p:ext uri="{BB962C8B-B14F-4D97-AF65-F5344CB8AC3E}">
        <p14:creationId xmlns:p14="http://schemas.microsoft.com/office/powerpoint/2010/main" val="1068598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5BF2-4F88-4DC1-B775-0C49EB4C2581}"/>
              </a:ext>
            </a:extLst>
          </p:cNvPr>
          <p:cNvSpPr>
            <a:spLocks noGrp="1"/>
          </p:cNvSpPr>
          <p:nvPr>
            <p:ph type="title"/>
          </p:nvPr>
        </p:nvSpPr>
        <p:spPr/>
        <p:txBody>
          <a:bodyPr/>
          <a:lstStyle/>
          <a:p>
            <a:r>
              <a:rPr lang="en-US"/>
              <a:t>Integration Options</a:t>
            </a:r>
          </a:p>
        </p:txBody>
      </p:sp>
      <p:sp>
        <p:nvSpPr>
          <p:cNvPr id="4" name="Slide Number Placeholder 3">
            <a:extLst>
              <a:ext uri="{FF2B5EF4-FFF2-40B4-BE49-F238E27FC236}">
                <a16:creationId xmlns:a16="http://schemas.microsoft.com/office/drawing/2014/main" id="{641E88E1-B880-4324-B805-898567328925}"/>
              </a:ext>
            </a:extLst>
          </p:cNvPr>
          <p:cNvSpPr>
            <a:spLocks noGrp="1"/>
          </p:cNvSpPr>
          <p:nvPr>
            <p:ph type="sldNum" sz="quarter" idx="4"/>
          </p:nvPr>
        </p:nvSpPr>
        <p:spPr/>
        <p:txBody>
          <a:bodyPr/>
          <a:lstStyle/>
          <a:p>
            <a:fld id="{CA93F7F0-4438-4A90-AB24-A1145129226D}" type="slidenum">
              <a:rPr lang="en-US" smtClean="0"/>
              <a:pPr/>
              <a:t>7</a:t>
            </a:fld>
            <a:endParaRPr lang="en-US"/>
          </a:p>
        </p:txBody>
      </p:sp>
      <p:sp>
        <p:nvSpPr>
          <p:cNvPr id="5" name="Rectangle: Rounded Corners 4">
            <a:extLst>
              <a:ext uri="{FF2B5EF4-FFF2-40B4-BE49-F238E27FC236}">
                <a16:creationId xmlns:a16="http://schemas.microsoft.com/office/drawing/2014/main" id="{902CA976-8EAA-4885-9189-6FDB3B71BA7B}"/>
              </a:ext>
            </a:extLst>
          </p:cNvPr>
          <p:cNvSpPr/>
          <p:nvPr/>
        </p:nvSpPr>
        <p:spPr>
          <a:xfrm>
            <a:off x="475206" y="1314279"/>
            <a:ext cx="2646157" cy="4639377"/>
          </a:xfrm>
          <a:prstGeom prst="roundRect">
            <a:avLst>
              <a:gd name="adj" fmla="val 296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DIRECT ROUTING</a:t>
            </a:r>
          </a:p>
          <a:p>
            <a:pPr algn="ctr"/>
            <a:endParaRPr lang="en-US" b="1"/>
          </a:p>
          <a:p>
            <a:pPr algn="ctr"/>
            <a:r>
              <a:rPr lang="en-US"/>
              <a:t>Using a Mitel Certified SBC to SBC, organizations can connect their Mitel telephony infrastructure to make calls from within the Microsoft Teams environment. </a:t>
            </a:r>
          </a:p>
          <a:p>
            <a:pPr algn="ctr"/>
            <a:endParaRPr lang="en-US"/>
          </a:p>
        </p:txBody>
      </p:sp>
      <p:sp>
        <p:nvSpPr>
          <p:cNvPr id="10" name="Rectangle: Rounded Corners 9">
            <a:extLst>
              <a:ext uri="{FF2B5EF4-FFF2-40B4-BE49-F238E27FC236}">
                <a16:creationId xmlns:a16="http://schemas.microsoft.com/office/drawing/2014/main" id="{9BA71BBE-36EE-4497-82B4-D3CD85D32804}"/>
              </a:ext>
            </a:extLst>
          </p:cNvPr>
          <p:cNvSpPr/>
          <p:nvPr/>
        </p:nvSpPr>
        <p:spPr>
          <a:xfrm>
            <a:off x="3302850" y="1303592"/>
            <a:ext cx="2646157" cy="4639377"/>
          </a:xfrm>
          <a:prstGeom prst="roundRect">
            <a:avLst>
              <a:gd name="adj" fmla="val 29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pPr algn="ctr"/>
            <a:endParaRPr lang="en-US" b="1"/>
          </a:p>
          <a:p>
            <a:pPr algn="ctr"/>
            <a:endParaRPr lang="en-US" b="1"/>
          </a:p>
          <a:p>
            <a:pPr algn="ctr"/>
            <a:endParaRPr lang="en-US" b="1"/>
          </a:p>
          <a:p>
            <a:pPr algn="ctr"/>
            <a:endParaRPr lang="en-US" b="1"/>
          </a:p>
          <a:p>
            <a:pPr algn="ctr"/>
            <a:endParaRPr lang="en-US" b="1"/>
          </a:p>
          <a:p>
            <a:pPr algn="ctr"/>
            <a:endParaRPr lang="en-US" b="1"/>
          </a:p>
          <a:p>
            <a:pPr algn="ctr"/>
            <a:r>
              <a:rPr lang="en-US" b="1"/>
              <a:t>CLICK-TO-DIAL &amp; HOTKEYS</a:t>
            </a:r>
          </a:p>
          <a:p>
            <a:pPr algn="ctr"/>
            <a:endParaRPr lang="en-US" b="1"/>
          </a:p>
          <a:p>
            <a:pPr algn="ctr"/>
            <a:r>
              <a:rPr lang="en-US"/>
              <a:t>Create hotkeys for dialing direct from the Microsoft Teams application. </a:t>
            </a:r>
          </a:p>
          <a:p>
            <a:pPr algn="ctr"/>
            <a:endParaRPr lang="en-US"/>
          </a:p>
          <a:p>
            <a:pPr algn="ctr"/>
            <a:r>
              <a:rPr lang="en-US"/>
              <a:t>With web dialers, get click-to-dial functionality when using the web-based Microsoft Teams application.</a:t>
            </a:r>
          </a:p>
          <a:p>
            <a:pPr algn="ctr"/>
            <a:endParaRPr lang="en-US"/>
          </a:p>
          <a:p>
            <a:pPr algn="ctr"/>
            <a:r>
              <a:rPr lang="en-US"/>
              <a:t> </a:t>
            </a:r>
          </a:p>
          <a:p>
            <a:pPr algn="ctr"/>
            <a:endParaRPr lang="en-US"/>
          </a:p>
          <a:p>
            <a:pPr algn="ctr"/>
            <a:endParaRPr lang="en-US"/>
          </a:p>
          <a:p>
            <a:pPr algn="ctr"/>
            <a:endParaRPr lang="en-US"/>
          </a:p>
          <a:p>
            <a:pPr algn="ctr"/>
            <a:endParaRPr lang="en-US"/>
          </a:p>
        </p:txBody>
      </p:sp>
      <p:sp>
        <p:nvSpPr>
          <p:cNvPr id="11" name="Rectangle: Rounded Corners 10">
            <a:extLst>
              <a:ext uri="{FF2B5EF4-FFF2-40B4-BE49-F238E27FC236}">
                <a16:creationId xmlns:a16="http://schemas.microsoft.com/office/drawing/2014/main" id="{36600F58-E44D-4998-B16F-3EB46CCC7ABC}"/>
              </a:ext>
            </a:extLst>
          </p:cNvPr>
          <p:cNvSpPr/>
          <p:nvPr/>
        </p:nvSpPr>
        <p:spPr>
          <a:xfrm>
            <a:off x="6175988" y="1314279"/>
            <a:ext cx="2646157" cy="4639377"/>
          </a:xfrm>
          <a:prstGeom prst="roundRect">
            <a:avLst>
              <a:gd name="adj" fmla="val 29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pPr algn="ctr"/>
            <a:endParaRPr lang="en-US" b="1"/>
          </a:p>
          <a:p>
            <a:pPr algn="ctr"/>
            <a:endParaRPr lang="en-US" b="1"/>
          </a:p>
          <a:p>
            <a:pPr algn="ctr"/>
            <a:r>
              <a:rPr lang="en-US" b="1"/>
              <a:t>THIRD-PARTY</a:t>
            </a:r>
          </a:p>
          <a:p>
            <a:pPr algn="ctr"/>
            <a:r>
              <a:rPr lang="en-US" b="1"/>
              <a:t>INTEGRATION</a:t>
            </a:r>
          </a:p>
          <a:p>
            <a:pPr algn="ctr"/>
            <a:endParaRPr lang="en-US"/>
          </a:p>
          <a:p>
            <a:pPr algn="ctr"/>
            <a:r>
              <a:rPr lang="en-US"/>
              <a:t>With Call2Teams, integrate your Mitel phone system with Office 365, enabling softphone functionality within the Microsoft Teams environment.</a:t>
            </a:r>
          </a:p>
          <a:p>
            <a:pPr algn="ctr"/>
            <a:endParaRPr lang="en-US"/>
          </a:p>
          <a:p>
            <a:pPr algn="ctr"/>
            <a:endParaRPr lang="en-US"/>
          </a:p>
          <a:p>
            <a:pPr algn="ctr"/>
            <a:endParaRPr lang="en-US"/>
          </a:p>
          <a:p>
            <a:pPr algn="ctr"/>
            <a:endParaRPr lang="en-US"/>
          </a:p>
          <a:p>
            <a:pPr algn="ctr"/>
            <a:endParaRPr lang="en-US"/>
          </a:p>
          <a:p>
            <a:pPr algn="ctr"/>
            <a:r>
              <a:rPr lang="en-US"/>
              <a:t> </a:t>
            </a:r>
          </a:p>
        </p:txBody>
      </p:sp>
      <p:sp>
        <p:nvSpPr>
          <p:cNvPr id="12" name="TextBox 11">
            <a:extLst>
              <a:ext uri="{FF2B5EF4-FFF2-40B4-BE49-F238E27FC236}">
                <a16:creationId xmlns:a16="http://schemas.microsoft.com/office/drawing/2014/main" id="{9B8A9EF5-632A-48F2-BC2B-DFE8B07DF129}"/>
              </a:ext>
            </a:extLst>
          </p:cNvPr>
          <p:cNvSpPr txBox="1"/>
          <p:nvPr/>
        </p:nvSpPr>
        <p:spPr>
          <a:xfrm>
            <a:off x="2204185" y="1135781"/>
            <a:ext cx="184731" cy="369332"/>
          </a:xfrm>
          <a:prstGeom prst="rect">
            <a:avLst/>
          </a:prstGeom>
          <a:noFill/>
        </p:spPr>
        <p:txBody>
          <a:bodyPr wrap="none" rtlCol="0">
            <a:spAutoFit/>
          </a:bodyPr>
          <a:lstStyle/>
          <a:p>
            <a:endParaRPr lang="en-US"/>
          </a:p>
        </p:txBody>
      </p:sp>
      <p:sp>
        <p:nvSpPr>
          <p:cNvPr id="8" name="Rectangle: Rounded Corners 7">
            <a:extLst>
              <a:ext uri="{FF2B5EF4-FFF2-40B4-BE49-F238E27FC236}">
                <a16:creationId xmlns:a16="http://schemas.microsoft.com/office/drawing/2014/main" id="{D9D76E24-7FEA-4983-8BA9-93B6D7788DEA}"/>
              </a:ext>
            </a:extLst>
          </p:cNvPr>
          <p:cNvSpPr/>
          <p:nvPr/>
        </p:nvSpPr>
        <p:spPr>
          <a:xfrm>
            <a:off x="9070637" y="1314279"/>
            <a:ext cx="2646157" cy="4639377"/>
          </a:xfrm>
          <a:prstGeom prst="roundRect">
            <a:avLst>
              <a:gd name="adj" fmla="val 296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pPr algn="ctr"/>
            <a:endParaRPr lang="en-US" b="1"/>
          </a:p>
          <a:p>
            <a:pPr algn="ctr"/>
            <a:endParaRPr lang="en-US" b="1"/>
          </a:p>
          <a:p>
            <a:pPr algn="ctr"/>
            <a:r>
              <a:rPr lang="en-US" b="1"/>
              <a:t>MITEAM MEETINGS BOT</a:t>
            </a:r>
          </a:p>
          <a:p>
            <a:pPr algn="ctr"/>
            <a:endParaRPr lang="en-US"/>
          </a:p>
          <a:p>
            <a:pPr algn="ctr"/>
            <a:r>
              <a:rPr lang="en-US"/>
              <a:t>The Mitel Assistant is a bot that allows users to launch a MiTeam Meeting directly in the Microsoft Teams app through 1:1 or group chats. Users can easily escalate from chat to video.</a:t>
            </a:r>
          </a:p>
          <a:p>
            <a:pPr algn="ctr"/>
            <a:endParaRPr lang="en-US"/>
          </a:p>
          <a:p>
            <a:pPr algn="ctr"/>
            <a:endParaRPr lang="en-US"/>
          </a:p>
          <a:p>
            <a:pPr algn="ctr"/>
            <a:endParaRPr lang="en-US"/>
          </a:p>
          <a:p>
            <a:pPr algn="ctr"/>
            <a:r>
              <a:rPr lang="en-US"/>
              <a:t> </a:t>
            </a:r>
          </a:p>
        </p:txBody>
      </p:sp>
    </p:spTree>
    <p:extLst>
      <p:ext uri="{BB962C8B-B14F-4D97-AF65-F5344CB8AC3E}">
        <p14:creationId xmlns:p14="http://schemas.microsoft.com/office/powerpoint/2010/main" val="1351798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26FC5-B9B4-41AA-90D0-6D3841884929}"/>
              </a:ext>
            </a:extLst>
          </p:cNvPr>
          <p:cNvSpPr>
            <a:spLocks noGrp="1"/>
          </p:cNvSpPr>
          <p:nvPr>
            <p:ph type="title"/>
          </p:nvPr>
        </p:nvSpPr>
        <p:spPr/>
        <p:txBody>
          <a:bodyPr/>
          <a:lstStyle/>
          <a:p>
            <a:r>
              <a:rPr lang="en-US"/>
              <a:t>Demo: How Mitel and Microsoft Teams Work Together</a:t>
            </a:r>
          </a:p>
        </p:txBody>
      </p:sp>
      <p:sp>
        <p:nvSpPr>
          <p:cNvPr id="4" name="Slide Number Placeholder 3">
            <a:extLst>
              <a:ext uri="{FF2B5EF4-FFF2-40B4-BE49-F238E27FC236}">
                <a16:creationId xmlns:a16="http://schemas.microsoft.com/office/drawing/2014/main" id="{36AF50DC-E1CB-4A57-82E5-5757DA3EE6D1}"/>
              </a:ext>
            </a:extLst>
          </p:cNvPr>
          <p:cNvSpPr>
            <a:spLocks noGrp="1"/>
          </p:cNvSpPr>
          <p:nvPr>
            <p:ph type="sldNum" sz="quarter" idx="4"/>
          </p:nvPr>
        </p:nvSpPr>
        <p:spPr/>
        <p:txBody>
          <a:bodyPr/>
          <a:lstStyle/>
          <a:p>
            <a:fld id="{CA93F7F0-4438-4A90-AB24-A1145129226D}" type="slidenum">
              <a:rPr lang="en-US" smtClean="0"/>
              <a:pPr/>
              <a:t>8</a:t>
            </a:fld>
            <a:endParaRPr lang="en-US"/>
          </a:p>
        </p:txBody>
      </p:sp>
      <p:pic>
        <p:nvPicPr>
          <p:cNvPr id="5" name="Picture 4" descr="A picture containing computer, computer&#10;&#10;Description automatically generated">
            <a:hlinkClick r:id="rId3"/>
            <a:extLst>
              <a:ext uri="{FF2B5EF4-FFF2-40B4-BE49-F238E27FC236}">
                <a16:creationId xmlns:a16="http://schemas.microsoft.com/office/drawing/2014/main" id="{D7FC3735-7B33-42B2-A11E-6E6E612E5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814" y="1354642"/>
            <a:ext cx="8632372" cy="4855709"/>
          </a:xfrm>
          <a:prstGeom prst="rect">
            <a:avLst/>
          </a:prstGeom>
        </p:spPr>
      </p:pic>
      <p:pic>
        <p:nvPicPr>
          <p:cNvPr id="1026" name="Picture 2" descr="video play button">
            <a:hlinkClick r:id="rId3"/>
            <a:extLst>
              <a:ext uri="{FF2B5EF4-FFF2-40B4-BE49-F238E27FC236}">
                <a16:creationId xmlns:a16="http://schemas.microsoft.com/office/drawing/2014/main" id="{0DEB16FA-62FA-4CE5-8EDE-68CC4670A6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307" y="2353746"/>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726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8AE7-F869-4F13-B28C-1D7D6AED33B3}"/>
              </a:ext>
            </a:extLst>
          </p:cNvPr>
          <p:cNvSpPr>
            <a:spLocks noGrp="1"/>
          </p:cNvSpPr>
          <p:nvPr>
            <p:ph type="title"/>
          </p:nvPr>
        </p:nvSpPr>
        <p:spPr/>
        <p:txBody>
          <a:bodyPr/>
          <a:lstStyle/>
          <a:p>
            <a:r>
              <a:rPr lang="en-US"/>
              <a:t>Mitel with Microsoft Teams Integrations</a:t>
            </a:r>
          </a:p>
        </p:txBody>
      </p:sp>
      <p:sp>
        <p:nvSpPr>
          <p:cNvPr id="4" name="Slide Number Placeholder 3">
            <a:extLst>
              <a:ext uri="{FF2B5EF4-FFF2-40B4-BE49-F238E27FC236}">
                <a16:creationId xmlns:a16="http://schemas.microsoft.com/office/drawing/2014/main" id="{9D150F71-8BCF-40C7-B260-449CA2D954AC}"/>
              </a:ext>
            </a:extLst>
          </p:cNvPr>
          <p:cNvSpPr>
            <a:spLocks noGrp="1"/>
          </p:cNvSpPr>
          <p:nvPr>
            <p:ph type="sldNum" sz="quarter" idx="4"/>
          </p:nvPr>
        </p:nvSpPr>
        <p:spPr/>
        <p:txBody>
          <a:bodyPr/>
          <a:lstStyle/>
          <a:p>
            <a:fld id="{CA93F7F0-4438-4A90-AB24-A1145129226D}" type="slidenum">
              <a:rPr lang="en-US" smtClean="0"/>
              <a:pPr/>
              <a:t>9</a:t>
            </a:fld>
            <a:endParaRPr lang="en-US"/>
          </a:p>
        </p:txBody>
      </p:sp>
      <p:graphicFrame>
        <p:nvGraphicFramePr>
          <p:cNvPr id="6" name="Table 5">
            <a:extLst>
              <a:ext uri="{FF2B5EF4-FFF2-40B4-BE49-F238E27FC236}">
                <a16:creationId xmlns:a16="http://schemas.microsoft.com/office/drawing/2014/main" id="{F410140A-B6BC-428F-80D6-8B98E985511A}"/>
              </a:ext>
            </a:extLst>
          </p:cNvPr>
          <p:cNvGraphicFramePr>
            <a:graphicFrameLocks noGrp="1"/>
          </p:cNvGraphicFramePr>
          <p:nvPr>
            <p:extLst>
              <p:ext uri="{D42A27DB-BD31-4B8C-83A1-F6EECF244321}">
                <p14:modId xmlns:p14="http://schemas.microsoft.com/office/powerpoint/2010/main" val="1067741494"/>
              </p:ext>
            </p:extLst>
          </p:nvPr>
        </p:nvGraphicFramePr>
        <p:xfrm>
          <a:off x="582475" y="1083589"/>
          <a:ext cx="10795612" cy="5557136"/>
        </p:xfrm>
        <a:graphic>
          <a:graphicData uri="http://schemas.openxmlformats.org/drawingml/2006/table">
            <a:tbl>
              <a:tblPr firstRow="1" bandRow="1">
                <a:tableStyleId>{5C22544A-7EE6-4342-B048-85BDC9FD1C3A}</a:tableStyleId>
              </a:tblPr>
              <a:tblGrid>
                <a:gridCol w="4359712">
                  <a:extLst>
                    <a:ext uri="{9D8B030D-6E8A-4147-A177-3AD203B41FA5}">
                      <a16:colId xmlns:a16="http://schemas.microsoft.com/office/drawing/2014/main" val="2673617682"/>
                    </a:ext>
                  </a:extLst>
                </a:gridCol>
                <a:gridCol w="1037690">
                  <a:extLst>
                    <a:ext uri="{9D8B030D-6E8A-4147-A177-3AD203B41FA5}">
                      <a16:colId xmlns:a16="http://schemas.microsoft.com/office/drawing/2014/main" val="1915695843"/>
                    </a:ext>
                  </a:extLst>
                </a:gridCol>
                <a:gridCol w="1027415">
                  <a:extLst>
                    <a:ext uri="{9D8B030D-6E8A-4147-A177-3AD203B41FA5}">
                      <a16:colId xmlns:a16="http://schemas.microsoft.com/office/drawing/2014/main" val="3230568466"/>
                    </a:ext>
                  </a:extLst>
                </a:gridCol>
                <a:gridCol w="1019513">
                  <a:extLst>
                    <a:ext uri="{9D8B030D-6E8A-4147-A177-3AD203B41FA5}">
                      <a16:colId xmlns:a16="http://schemas.microsoft.com/office/drawing/2014/main" val="223708724"/>
                    </a:ext>
                  </a:extLst>
                </a:gridCol>
                <a:gridCol w="1117094">
                  <a:extLst>
                    <a:ext uri="{9D8B030D-6E8A-4147-A177-3AD203B41FA5}">
                      <a16:colId xmlns:a16="http://schemas.microsoft.com/office/drawing/2014/main" val="3869651186"/>
                    </a:ext>
                  </a:extLst>
                </a:gridCol>
                <a:gridCol w="1117094">
                  <a:extLst>
                    <a:ext uri="{9D8B030D-6E8A-4147-A177-3AD203B41FA5}">
                      <a16:colId xmlns:a16="http://schemas.microsoft.com/office/drawing/2014/main" val="2157479037"/>
                    </a:ext>
                  </a:extLst>
                </a:gridCol>
                <a:gridCol w="1117094">
                  <a:extLst>
                    <a:ext uri="{9D8B030D-6E8A-4147-A177-3AD203B41FA5}">
                      <a16:colId xmlns:a16="http://schemas.microsoft.com/office/drawing/2014/main" val="225237963"/>
                    </a:ext>
                  </a:extLst>
                </a:gridCol>
              </a:tblGrid>
              <a:tr h="616845">
                <a:tc>
                  <a:txBody>
                    <a:bodyPr/>
                    <a:lstStyle/>
                    <a:p>
                      <a:pPr algn="ctr"/>
                      <a:r>
                        <a:rPr lang="en-US" sz="1800" kern="1200" dirty="0">
                          <a:solidFill>
                            <a:schemeClr val="bg1"/>
                          </a:solidFill>
                          <a:latin typeface="+mn-lt"/>
                          <a:ea typeface="+mn-ea"/>
                          <a:cs typeface="+mn-cs"/>
                        </a:rPr>
                        <a:t>Integrations</a:t>
                      </a:r>
                    </a:p>
                  </a:txBody>
                  <a:tcPr anchor="ctr">
                    <a:solidFill>
                      <a:schemeClr val="accent1"/>
                    </a:solidFill>
                  </a:tcPr>
                </a:tc>
                <a:tc>
                  <a:txBody>
                    <a:bodyPr/>
                    <a:lstStyle/>
                    <a:p>
                      <a:pPr algn="ctr"/>
                      <a:r>
                        <a:rPr lang="en-US" sz="1400" dirty="0" err="1">
                          <a:solidFill>
                            <a:schemeClr val="bg1"/>
                          </a:solidFill>
                        </a:rPr>
                        <a:t>MiVoice</a:t>
                      </a:r>
                      <a:r>
                        <a:rPr lang="en-US" sz="1400" dirty="0">
                          <a:solidFill>
                            <a:schemeClr val="bg1"/>
                          </a:solidFill>
                        </a:rPr>
                        <a:t> Business</a:t>
                      </a:r>
                    </a:p>
                  </a:txBody>
                  <a:tcPr anchor="ctr">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chemeClr val="bg1"/>
                          </a:solidFill>
                        </a:rPr>
                        <a:t>MiVoice</a:t>
                      </a:r>
                      <a:r>
                        <a:rPr lang="en-US" sz="1400" dirty="0">
                          <a:solidFill>
                            <a:schemeClr val="bg1"/>
                          </a:solidFill>
                        </a:rPr>
                        <a:t> Connect</a:t>
                      </a:r>
                    </a:p>
                  </a:txBody>
                  <a:tcPr anchor="ctr">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1400" dirty="0" err="1">
                          <a:solidFill>
                            <a:schemeClr val="bg1"/>
                          </a:solidFill>
                        </a:rPr>
                        <a:t>MiCloud</a:t>
                      </a:r>
                      <a:r>
                        <a:rPr lang="en-US" sz="1400" dirty="0">
                          <a:solidFill>
                            <a:schemeClr val="bg1"/>
                          </a:solidFill>
                        </a:rPr>
                        <a:t> Connect</a:t>
                      </a:r>
                    </a:p>
                  </a:txBody>
                  <a:tcPr anchor="ctr">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1400" dirty="0" err="1">
                          <a:solidFill>
                            <a:schemeClr val="bg1"/>
                          </a:solidFill>
                        </a:rPr>
                        <a:t>MiVoice</a:t>
                      </a:r>
                      <a:r>
                        <a:rPr lang="en-US" sz="1400" dirty="0">
                          <a:solidFill>
                            <a:schemeClr val="bg1"/>
                          </a:solidFill>
                        </a:rPr>
                        <a:t> MX-ONE</a:t>
                      </a:r>
                    </a:p>
                  </a:txBody>
                  <a:tcPr anchor="ctr">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1400" dirty="0" err="1">
                          <a:solidFill>
                            <a:schemeClr val="bg1"/>
                          </a:solidFill>
                        </a:rPr>
                        <a:t>MiVoice</a:t>
                      </a:r>
                      <a:r>
                        <a:rPr lang="en-US" sz="1400" dirty="0">
                          <a:solidFill>
                            <a:schemeClr val="bg1"/>
                          </a:solidFill>
                        </a:rPr>
                        <a:t> 5000</a:t>
                      </a:r>
                    </a:p>
                  </a:txBody>
                  <a:tcPr anchor="ctr">
                    <a:lnB w="63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chemeClr val="bg1"/>
                          </a:solidFill>
                        </a:rPr>
                        <a:t>MiVoice</a:t>
                      </a:r>
                      <a:r>
                        <a:rPr lang="en-US" sz="1400" dirty="0">
                          <a:solidFill>
                            <a:schemeClr val="bg1"/>
                          </a:solidFill>
                        </a:rPr>
                        <a:t> Office 400</a:t>
                      </a:r>
                    </a:p>
                  </a:txBody>
                  <a:tcPr anchor="ctr">
                    <a:lnB w="63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886662179"/>
                  </a:ext>
                </a:extLst>
              </a:tr>
              <a:tr h="682551">
                <a:tc>
                  <a:txBody>
                    <a:bodyPr/>
                    <a:lstStyle/>
                    <a:p>
                      <a:pPr algn="ctr"/>
                      <a:r>
                        <a:rPr lang="en-US" sz="1800" b="1" dirty="0">
                          <a:solidFill>
                            <a:schemeClr val="bg1"/>
                          </a:solidFill>
                        </a:rPr>
                        <a:t>Direct Routing (SBC-SBC)</a:t>
                      </a:r>
                      <a:br>
                        <a:rPr lang="en-US" sz="1800" b="1" dirty="0">
                          <a:solidFill>
                            <a:srgbClr val="FFFFFF"/>
                          </a:solidFill>
                        </a:rPr>
                      </a:br>
                      <a:r>
                        <a:rPr lang="en-US" sz="1400" dirty="0">
                          <a:solidFill>
                            <a:schemeClr val="bg1"/>
                          </a:solidFill>
                        </a:rPr>
                        <a:t>MSA Certified Session Border Controller</a:t>
                      </a:r>
                    </a:p>
                  </a:txBody>
                  <a:tcPr anchor="ctr">
                    <a:lnR w="6350" cap="flat" cmpd="sng" algn="ctr">
                      <a:solidFill>
                        <a:schemeClr val="bg1">
                          <a:lumMod val="75000"/>
                        </a:schemeClr>
                      </a:solidFill>
                      <a:prstDash val="solid"/>
                      <a:round/>
                      <a:headEnd type="none" w="med" len="med"/>
                      <a:tailEnd type="none" w="med" len="med"/>
                    </a:lnR>
                    <a:solidFill>
                      <a:schemeClr val="accent1"/>
                    </a:solidFill>
                  </a:tcPr>
                </a:tc>
                <a:tc>
                  <a:txBody>
                    <a:bodyPr/>
                    <a:lstStyle/>
                    <a:p>
                      <a:pPr algn="ctr"/>
                      <a:r>
                        <a:rPr kumimoji="0" lang="en-US" sz="3200" b="0" i="0" u="none" strike="noStrike" kern="1200" cap="none" spc="0" normalizeH="0" baseline="0" noProof="0" dirty="0">
                          <a:ln>
                            <a:noFill/>
                          </a:ln>
                          <a:solidFill>
                            <a:schemeClr val="accent1"/>
                          </a:solidFill>
                          <a:effectLst/>
                          <a:uLnTx/>
                          <a:uFillTx/>
                          <a:latin typeface="Wingdings"/>
                          <a:ea typeface="+mn-ea"/>
                          <a:cs typeface="+mn-cs"/>
                          <a:sym typeface="Wingdings"/>
                        </a:rPr>
                        <a:t>ü</a:t>
                      </a:r>
                      <a:endParaRPr lang="en-US" sz="3200" dirty="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chemeClr val="accent1"/>
                          </a:solidFill>
                          <a:effectLst/>
                          <a:uLnTx/>
                          <a:uFillTx/>
                          <a:latin typeface="Wingdings"/>
                          <a:ea typeface="+mn-ea"/>
                          <a:cs typeface="+mn-cs"/>
                          <a:sym typeface="Wingdings"/>
                        </a:rPr>
                        <a:t>ü</a:t>
                      </a:r>
                      <a:endParaRPr lang="en-US" sz="3200" dirty="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lvl="0" algn="ctr">
                        <a:buNone/>
                      </a:pPr>
                      <a:endParaRPr lang="en-US"/>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chemeClr val="accent1"/>
                          </a:solidFill>
                          <a:effectLst/>
                          <a:uLnTx/>
                          <a:uFillTx/>
                          <a:latin typeface="Wingdings"/>
                          <a:ea typeface="+mn-ea"/>
                          <a:cs typeface="+mn-cs"/>
                          <a:sym typeface="Wingdings"/>
                        </a:rPr>
                        <a:t>ü</a:t>
                      </a:r>
                      <a:endParaRPr lang="en-US" sz="3200" dirty="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chemeClr val="accent1"/>
                          </a:solidFill>
                          <a:effectLst/>
                          <a:uLnTx/>
                          <a:uFillTx/>
                          <a:latin typeface="Wingdings"/>
                          <a:ea typeface="+mn-ea"/>
                          <a:cs typeface="+mn-cs"/>
                          <a:sym typeface="Wingdings"/>
                        </a:rPr>
                        <a:t>ü</a:t>
                      </a:r>
                      <a:endParaRPr lang="en-US" sz="3200" dirty="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chemeClr val="accent1"/>
                          </a:solidFill>
                          <a:effectLst/>
                          <a:uLnTx/>
                          <a:uFillTx/>
                          <a:latin typeface="Wingdings"/>
                          <a:ea typeface="+mn-ea"/>
                          <a:cs typeface="+mn-cs"/>
                          <a:sym typeface="Wingdings"/>
                        </a:rPr>
                        <a:t>ü</a:t>
                      </a:r>
                      <a:endParaRPr lang="en-US" sz="3200" dirty="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55330490"/>
                  </a:ext>
                </a:extLst>
              </a:tr>
              <a:tr h="692172">
                <a:tc>
                  <a:txBody>
                    <a:bodyPr/>
                    <a:lstStyle/>
                    <a:p>
                      <a:pPr algn="ctr"/>
                      <a:r>
                        <a:rPr lang="en-US" sz="1800" b="1" kern="1200" dirty="0">
                          <a:solidFill>
                            <a:schemeClr val="bg1"/>
                          </a:solidFill>
                          <a:latin typeface="+mn-lt"/>
                          <a:ea typeface="+mn-ea"/>
                          <a:cs typeface="+mn-cs"/>
                        </a:rPr>
                        <a:t>Hotkey Dialing</a:t>
                      </a:r>
                      <a:br>
                        <a:rPr lang="en-US" sz="1400" dirty="0">
                          <a:solidFill>
                            <a:srgbClr val="FFFFFF"/>
                          </a:solidFill>
                        </a:rPr>
                      </a:br>
                      <a:r>
                        <a:rPr lang="en-US" sz="1400" b="0" i="0" dirty="0">
                          <a:solidFill>
                            <a:srgbClr val="FFFFFF"/>
                          </a:solidFill>
                          <a:effectLst/>
                          <a:latin typeface="Arial"/>
                        </a:rPr>
                        <a:t>Select a phone number in MS Teams and use the hotkey combination to initiate a call</a:t>
                      </a:r>
                      <a:endParaRPr lang="en-US" sz="1400" dirty="0">
                        <a:solidFill>
                          <a:schemeClr val="bg1"/>
                        </a:solidFill>
                        <a:latin typeface="Arial"/>
                      </a:endParaRPr>
                    </a:p>
                  </a:txBody>
                  <a:tcPr anchor="ctr">
                    <a:lnR w="6350" cap="flat" cmpd="sng" algn="ctr">
                      <a:solidFill>
                        <a:schemeClr val="bg1">
                          <a:lumMod val="75000"/>
                        </a:schemeClr>
                      </a:solidFill>
                      <a:prstDash val="solid"/>
                      <a:round/>
                      <a:headEnd type="none" w="med" len="med"/>
                      <a:tailEnd type="none" w="med" len="med"/>
                    </a:lnR>
                    <a:solidFill>
                      <a:schemeClr val="accent1"/>
                    </a:solidFill>
                  </a:tcPr>
                </a:tc>
                <a:tc>
                  <a:txBody>
                    <a:bodyPr/>
                    <a:lstStyle/>
                    <a:p>
                      <a:pPr algn="ctr"/>
                      <a:r>
                        <a:rPr kumimoji="0" lang="en-US" sz="3200" b="0" i="0" u="none" strike="noStrike" kern="1200" cap="none" spc="0" normalizeH="0" baseline="0" noProof="0" dirty="0">
                          <a:ln>
                            <a:noFill/>
                          </a:ln>
                          <a:solidFill>
                            <a:schemeClr val="accent1"/>
                          </a:solidFill>
                          <a:effectLst/>
                          <a:uLnTx/>
                          <a:uFillTx/>
                          <a:latin typeface="Wingdings"/>
                          <a:ea typeface="+mn-ea"/>
                          <a:cs typeface="+mn-cs"/>
                          <a:sym typeface="Wingdings"/>
                        </a:rPr>
                        <a:t>ü</a:t>
                      </a:r>
                      <a:endParaRPr lang="en-US" sz="3200" dirty="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lvl="0" algn="ctr">
                        <a:buNone/>
                      </a:pPr>
                      <a:r>
                        <a:rPr lang="en-US" sz="3200" b="0" i="0" u="none" strike="noStrike" noProof="0" dirty="0">
                          <a:solidFill>
                            <a:schemeClr val="accent1"/>
                          </a:solidFill>
                          <a:latin typeface="Wingdings"/>
                          <a:sym typeface="Wingdings"/>
                        </a:rPr>
                        <a:t>ü</a:t>
                      </a:r>
                      <a:endParaRPr lang="en-US" dirty="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lvl="0" algn="ctr">
                        <a:buNone/>
                      </a:pPr>
                      <a:r>
                        <a:rPr lang="en-US" sz="3200" b="0" i="0" u="none" strike="noStrike" noProof="0" dirty="0">
                          <a:solidFill>
                            <a:schemeClr val="accent1"/>
                          </a:solidFill>
                          <a:latin typeface="Wingdings"/>
                          <a:sym typeface="Wingdings"/>
                        </a:rPr>
                        <a:t>ü</a:t>
                      </a:r>
                      <a:endParaRPr lang="en-US" dirty="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chemeClr val="accent1"/>
                          </a:solidFill>
                          <a:effectLst/>
                          <a:uLnTx/>
                          <a:uFillTx/>
                          <a:latin typeface="Wingdings"/>
                          <a:ea typeface="+mn-ea"/>
                          <a:cs typeface="+mn-cs"/>
                          <a:sym typeface="Wingdings"/>
                        </a:rPr>
                        <a:t>ü</a:t>
                      </a:r>
                      <a:endParaRPr lang="en-US" sz="3200" dirty="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chemeClr val="accent1"/>
                          </a:solidFill>
                          <a:effectLst/>
                          <a:uLnTx/>
                          <a:uFillTx/>
                          <a:latin typeface="Wingdings"/>
                          <a:ea typeface="+mn-ea"/>
                          <a:cs typeface="+mn-cs"/>
                          <a:sym typeface="Wingdings"/>
                        </a:rPr>
                        <a:t>ü</a:t>
                      </a:r>
                      <a:endParaRPr lang="en-US" sz="3200" dirty="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chemeClr val="accent1"/>
                          </a:solidFill>
                          <a:effectLst/>
                          <a:uLnTx/>
                          <a:uFillTx/>
                          <a:latin typeface="Wingdings"/>
                          <a:ea typeface="+mn-ea"/>
                          <a:cs typeface="+mn-cs"/>
                          <a:sym typeface="Wingdings"/>
                        </a:rPr>
                        <a:t>ü</a:t>
                      </a:r>
                      <a:endParaRPr lang="en-US" sz="3200" dirty="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3850625"/>
                  </a:ext>
                </a:extLst>
              </a:tr>
              <a:tr h="866315">
                <a:tc>
                  <a:txBody>
                    <a:bodyPr/>
                    <a:lstStyle/>
                    <a:p>
                      <a:pPr algn="ctr"/>
                      <a:r>
                        <a:rPr lang="en-US" sz="1800" b="1" kern="1200" dirty="0">
                          <a:solidFill>
                            <a:schemeClr val="bg1"/>
                          </a:solidFill>
                          <a:latin typeface="+mn-lt"/>
                          <a:ea typeface="+mn-ea"/>
                          <a:cs typeface="+mn-cs"/>
                        </a:rPr>
                        <a:t>Call2Teams (3rd Party)</a:t>
                      </a:r>
                      <a:br>
                        <a:rPr lang="en-US" sz="1800" b="1" kern="1200" dirty="0">
                          <a:solidFill>
                            <a:srgbClr val="FFFFFF"/>
                          </a:solidFill>
                          <a:latin typeface="+mn-lt"/>
                          <a:ea typeface="+mn-ea"/>
                          <a:cs typeface="+mn-cs"/>
                        </a:rPr>
                      </a:br>
                      <a:r>
                        <a:rPr lang="en-US" sz="1400" dirty="0">
                          <a:solidFill>
                            <a:schemeClr val="bg1"/>
                          </a:solidFill>
                        </a:rPr>
                        <a:t>Integrates any Mitel phone system with Office 365 enabling the Calls feature within Microsoft Teams. </a:t>
                      </a:r>
                    </a:p>
                  </a:txBody>
                  <a:tcPr anchor="ctr">
                    <a:lnR w="6350" cap="flat" cmpd="sng" algn="ctr">
                      <a:solidFill>
                        <a:schemeClr val="bg1">
                          <a:lumMod val="75000"/>
                        </a:schemeClr>
                      </a:solidFill>
                      <a:prstDash val="solid"/>
                      <a:round/>
                      <a:headEnd type="none" w="med" len="med"/>
                      <a:tailEnd type="none" w="med" len="med"/>
                    </a:lnR>
                    <a:solidFill>
                      <a:schemeClr val="accent1"/>
                    </a:solidFill>
                  </a:tcPr>
                </a:tc>
                <a:tc>
                  <a:txBody>
                    <a:bodyPr/>
                    <a:lstStyle/>
                    <a:p>
                      <a:pPr algn="ctr"/>
                      <a:r>
                        <a:rPr kumimoji="0" lang="en-US" sz="3200" b="0" i="0" u="none" strike="noStrike" kern="1200" cap="none" spc="0" normalizeH="0" baseline="0" noProof="0" dirty="0">
                          <a:ln>
                            <a:noFill/>
                          </a:ln>
                          <a:solidFill>
                            <a:schemeClr val="accent1"/>
                          </a:solidFill>
                          <a:effectLst/>
                          <a:uLnTx/>
                          <a:uFillTx/>
                          <a:latin typeface="Wingdings"/>
                          <a:ea typeface="+mn-ea"/>
                          <a:cs typeface="+mn-cs"/>
                          <a:sym typeface="Wingdings"/>
                        </a:rPr>
                        <a:t>ü</a:t>
                      </a:r>
                      <a:endParaRPr lang="en-US" sz="3200" dirty="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endParaRPr lang="en-US" sz="3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endParaRPr lang="en-US" sz="16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lvl="0" algn="ctr">
                        <a:buNone/>
                      </a:pPr>
                      <a:r>
                        <a:rPr lang="en-US" sz="3200" b="0" i="0" u="none" strike="noStrike" noProof="0" dirty="0">
                          <a:solidFill>
                            <a:schemeClr val="accent1"/>
                          </a:solidFill>
                          <a:latin typeface="Wingdings"/>
                          <a:sym typeface="Wingdings"/>
                        </a:rPr>
                        <a:t>ü</a:t>
                      </a:r>
                      <a:endParaRPr lang="en-US" dirty="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endParaRPr lang="en-US" sz="3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lvl="0" algn="ctr">
                        <a:buNone/>
                      </a:pPr>
                      <a:r>
                        <a:rPr lang="en-US" sz="3200" b="0" i="0" u="none" strike="noStrike" noProof="0" dirty="0">
                          <a:solidFill>
                            <a:schemeClr val="accent1"/>
                          </a:solidFill>
                          <a:latin typeface="Wingdings"/>
                          <a:sym typeface="Wingdings"/>
                        </a:rPr>
                        <a:t>ü</a:t>
                      </a:r>
                      <a:endParaRPr lang="en-US" dirty="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66718301"/>
                  </a:ext>
                </a:extLst>
              </a:tr>
              <a:tr h="866315">
                <a:tc>
                  <a:txBody>
                    <a:bodyPr/>
                    <a:lstStyle/>
                    <a:p>
                      <a:pPr algn="ctr"/>
                      <a:r>
                        <a:rPr lang="en-US" sz="1800" b="1" kern="1200" dirty="0">
                          <a:solidFill>
                            <a:schemeClr val="bg1"/>
                          </a:solidFill>
                          <a:latin typeface="+mn-lt"/>
                          <a:ea typeface="+mn-ea"/>
                          <a:cs typeface="+mn-cs"/>
                        </a:rPr>
                        <a:t>Web Dialer / Extension</a:t>
                      </a:r>
                    </a:p>
                    <a:p>
                      <a:pPr algn="ctr"/>
                      <a:r>
                        <a:rPr lang="en-US" sz="1400" dirty="0">
                          <a:solidFill>
                            <a:schemeClr val="bg1"/>
                          </a:solidFill>
                        </a:rPr>
                        <a:t>Within the MS Teams web user interface, you can click to dial a number.</a:t>
                      </a:r>
                    </a:p>
                  </a:txBody>
                  <a:tcPr anchor="ctr">
                    <a:lnR w="6350" cap="flat" cmpd="sng" algn="ctr">
                      <a:solidFill>
                        <a:schemeClr val="bg1">
                          <a:lumMod val="75000"/>
                        </a:schemeClr>
                      </a:solidFill>
                      <a:prstDash val="solid"/>
                      <a:round/>
                      <a:headEnd type="none" w="med" len="med"/>
                      <a:tailEnd type="none" w="med" len="med"/>
                    </a:lnR>
                    <a:solidFill>
                      <a:schemeClr val="accent1"/>
                    </a:solidFill>
                  </a:tcPr>
                </a:tc>
                <a:tc>
                  <a:txBody>
                    <a:bodyPr/>
                    <a:lstStyle/>
                    <a:p>
                      <a:pPr algn="ctr"/>
                      <a:r>
                        <a:rPr kumimoji="0" lang="en-US" sz="3200" b="0" i="0" u="none" strike="noStrike" kern="1200" cap="none" spc="0" normalizeH="0" baseline="0" noProof="0" dirty="0">
                          <a:ln>
                            <a:noFill/>
                          </a:ln>
                          <a:solidFill>
                            <a:srgbClr val="15325F"/>
                          </a:solidFill>
                          <a:effectLst/>
                          <a:uLnTx/>
                          <a:uFillTx/>
                          <a:latin typeface="Wingdings"/>
                          <a:ea typeface="+mn-ea"/>
                          <a:cs typeface="+mn-cs"/>
                          <a:sym typeface="Wingdings"/>
                        </a:rPr>
                        <a:t>ü</a:t>
                      </a:r>
                      <a:endParaRPr lang="en-US" sz="3200" dirty="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rgbClr val="15325F"/>
                          </a:solidFill>
                          <a:effectLst/>
                          <a:uLnTx/>
                          <a:uFillTx/>
                          <a:latin typeface="Wingdings"/>
                          <a:ea typeface="+mn-ea"/>
                          <a:cs typeface="+mn-cs"/>
                          <a:sym typeface="Wingdings"/>
                        </a:rPr>
                        <a:t>ü</a:t>
                      </a:r>
                      <a:endParaRPr lang="en-US" sz="3200" dirty="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rgbClr val="15325F"/>
                          </a:solidFill>
                          <a:effectLst/>
                          <a:uLnTx/>
                          <a:uFillTx/>
                          <a:latin typeface="Wingdings"/>
                          <a:ea typeface="+mn-ea"/>
                          <a:cs typeface="+mn-cs"/>
                          <a:sym typeface="Wingdings"/>
                        </a:rPr>
                        <a:t>ü</a:t>
                      </a:r>
                      <a:endParaRPr lang="en-US" sz="3200" dirty="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rgbClr val="15325F"/>
                          </a:solidFill>
                          <a:effectLst/>
                          <a:uLnTx/>
                          <a:uFillTx/>
                          <a:latin typeface="Wingdings"/>
                          <a:ea typeface="+mn-ea"/>
                          <a:cs typeface="+mn-cs"/>
                          <a:sym typeface="Wingdings"/>
                        </a:rPr>
                        <a:t>ü</a:t>
                      </a:r>
                      <a:endParaRPr lang="en-US" sz="3200" dirty="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rgbClr val="15325F"/>
                          </a:solidFill>
                          <a:effectLst/>
                          <a:uLnTx/>
                          <a:uFillTx/>
                          <a:latin typeface="Wingdings"/>
                          <a:ea typeface="+mn-ea"/>
                          <a:cs typeface="+mn-cs"/>
                          <a:sym typeface="Wingdings"/>
                        </a:rPr>
                        <a:t>ü</a:t>
                      </a:r>
                      <a:endParaRPr lang="en-US" sz="3200" dirty="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rgbClr val="15325F"/>
                          </a:solidFill>
                          <a:effectLst/>
                          <a:uLnTx/>
                          <a:uFillTx/>
                          <a:latin typeface="Wingdings"/>
                          <a:ea typeface="+mn-ea"/>
                          <a:cs typeface="+mn-cs"/>
                          <a:sym typeface="Wingdings"/>
                        </a:rPr>
                        <a:t>ü</a:t>
                      </a:r>
                      <a:endParaRPr lang="en-US" sz="3200" dirty="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7113685"/>
                  </a:ext>
                </a:extLst>
              </a:tr>
              <a:tr h="866315">
                <a:tc>
                  <a:txBody>
                    <a:bodyPr/>
                    <a:lstStyle/>
                    <a:p>
                      <a:pPr algn="ctr"/>
                      <a:r>
                        <a:rPr lang="en-US" sz="1800" b="1" kern="1200" dirty="0">
                          <a:solidFill>
                            <a:schemeClr val="bg1"/>
                          </a:solidFill>
                          <a:latin typeface="+mn-lt"/>
                          <a:ea typeface="+mn-ea"/>
                          <a:cs typeface="+mn-cs"/>
                        </a:rPr>
                        <a:t>Mitel Assistant</a:t>
                      </a:r>
                      <a:br>
                        <a:rPr lang="en-US" sz="1400" b="0" i="0" dirty="0">
                          <a:solidFill>
                            <a:srgbClr val="15325F"/>
                          </a:solidFill>
                          <a:effectLst/>
                          <a:latin typeface="Arial"/>
                        </a:rPr>
                      </a:br>
                      <a:r>
                        <a:rPr lang="en-US" sz="1400" b="0" i="0" dirty="0">
                          <a:solidFill>
                            <a:srgbClr val="FFFFFF"/>
                          </a:solidFill>
                          <a:effectLst/>
                          <a:latin typeface="Arial"/>
                        </a:rPr>
                        <a:t>Download the Mitel Assistant in the MS Teams store to launch </a:t>
                      </a:r>
                      <a:r>
                        <a:rPr lang="en-US" sz="1400" b="0" i="0" dirty="0" err="1">
                          <a:solidFill>
                            <a:srgbClr val="FFFFFF"/>
                          </a:solidFill>
                          <a:effectLst/>
                          <a:latin typeface="Arial"/>
                        </a:rPr>
                        <a:t>MiTeam</a:t>
                      </a:r>
                      <a:r>
                        <a:rPr lang="en-US" sz="1400" b="0" i="0" dirty="0">
                          <a:solidFill>
                            <a:srgbClr val="FFFFFF"/>
                          </a:solidFill>
                          <a:effectLst/>
                          <a:latin typeface="Arial"/>
                        </a:rPr>
                        <a:t> Meetings</a:t>
                      </a:r>
                      <a:endParaRPr lang="en-US" sz="1400" dirty="0">
                        <a:solidFill>
                          <a:schemeClr val="bg1"/>
                        </a:solidFill>
                        <a:latin typeface="Arial"/>
                      </a:endParaRPr>
                    </a:p>
                  </a:txBody>
                  <a:tcPr anchor="ctr">
                    <a:lnR w="6350" cap="flat" cmpd="sng" algn="ctr">
                      <a:solidFill>
                        <a:schemeClr val="bg1">
                          <a:lumMod val="75000"/>
                        </a:schemeClr>
                      </a:solidFill>
                      <a:prstDash val="solid"/>
                      <a:round/>
                      <a:headEnd type="none" w="med" len="med"/>
                      <a:tailEnd type="none" w="med" len="med"/>
                    </a:lnR>
                    <a:solidFill>
                      <a:schemeClr val="accent1"/>
                    </a:solidFill>
                  </a:tcPr>
                </a:tc>
                <a:tc>
                  <a:txBody>
                    <a:bodyPr/>
                    <a:lstStyle/>
                    <a:p>
                      <a:pPr algn="ctr"/>
                      <a:r>
                        <a:rPr kumimoji="0" lang="en-US" sz="3200" b="0" i="0" u="none" strike="noStrike" kern="1200" cap="none" spc="0" normalizeH="0" baseline="0" noProof="0" dirty="0">
                          <a:ln>
                            <a:noFill/>
                          </a:ln>
                          <a:solidFill>
                            <a:srgbClr val="15325F"/>
                          </a:solidFill>
                          <a:effectLst/>
                          <a:uLnTx/>
                          <a:uFillTx/>
                          <a:latin typeface="Wingdings"/>
                          <a:ea typeface="+mn-ea"/>
                          <a:cs typeface="+mn-cs"/>
                          <a:sym typeface="Wingdings"/>
                        </a:rPr>
                        <a:t>ü</a:t>
                      </a:r>
                      <a:endParaRPr lang="en-US" sz="3200" dirty="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rgbClr val="15325F"/>
                          </a:solidFill>
                          <a:effectLst/>
                          <a:uLnTx/>
                          <a:uFillTx/>
                          <a:latin typeface="Wingdings"/>
                          <a:ea typeface="+mn-ea"/>
                          <a:cs typeface="+mn-cs"/>
                          <a:sym typeface="Wingdings"/>
                        </a:rPr>
                        <a:t>ü</a:t>
                      </a:r>
                      <a:endParaRPr lang="en-US" sz="3200" dirty="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rgbClr val="15325F"/>
                          </a:solidFill>
                          <a:effectLst/>
                          <a:uLnTx/>
                          <a:uFillTx/>
                          <a:latin typeface="Wingdings"/>
                          <a:ea typeface="+mn-ea"/>
                          <a:cs typeface="+mn-cs"/>
                          <a:sym typeface="Wingdings"/>
                        </a:rPr>
                        <a:t>ü</a:t>
                      </a:r>
                      <a:endParaRPr lang="en-US" sz="3200" dirty="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rgbClr val="15325F"/>
                          </a:solidFill>
                          <a:effectLst/>
                          <a:uLnTx/>
                          <a:uFillTx/>
                          <a:latin typeface="Wingdings"/>
                          <a:ea typeface="+mn-ea"/>
                          <a:cs typeface="+mn-cs"/>
                          <a:sym typeface="Wingdings"/>
                        </a:rPr>
                        <a:t>ü</a:t>
                      </a:r>
                      <a:endParaRPr lang="en-US" sz="3200" dirty="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rgbClr val="15325F"/>
                          </a:solidFill>
                          <a:effectLst/>
                          <a:uLnTx/>
                          <a:uFillTx/>
                          <a:latin typeface="Wingdings"/>
                          <a:ea typeface="+mn-ea"/>
                          <a:cs typeface="+mn-cs"/>
                          <a:sym typeface="Wingdings"/>
                        </a:rPr>
                        <a:t>ü</a:t>
                      </a:r>
                      <a:endParaRPr lang="en-US" sz="3200" dirty="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3200" b="0" i="0" u="none" strike="noStrike" kern="1200" cap="none" spc="0" normalizeH="0" baseline="0" noProof="0" dirty="0">
                          <a:ln>
                            <a:noFill/>
                          </a:ln>
                          <a:solidFill>
                            <a:srgbClr val="15325F"/>
                          </a:solidFill>
                          <a:effectLst/>
                          <a:uLnTx/>
                          <a:uFillTx/>
                          <a:latin typeface="Wingdings"/>
                          <a:ea typeface="+mn-ea"/>
                          <a:cs typeface="+mn-cs"/>
                          <a:sym typeface="Wingdings"/>
                        </a:rPr>
                        <a:t>ü</a:t>
                      </a:r>
                      <a:endParaRPr lang="en-US" sz="3200" dirty="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69439210"/>
                  </a:ext>
                </a:extLst>
              </a:tr>
              <a:tr h="866315">
                <a:tc>
                  <a:txBody>
                    <a:bodyPr/>
                    <a:lstStyle/>
                    <a:p>
                      <a:pPr algn="ctr"/>
                      <a:r>
                        <a:rPr lang="en-US" sz="1800" b="1" kern="1200" dirty="0" err="1">
                          <a:solidFill>
                            <a:schemeClr val="bg1"/>
                          </a:solidFill>
                          <a:latin typeface="+mn-lt"/>
                          <a:ea typeface="+mn-ea"/>
                          <a:cs typeface="+mn-cs"/>
                        </a:rPr>
                        <a:t>MiCloud</a:t>
                      </a:r>
                      <a:r>
                        <a:rPr lang="en-US" sz="1800" b="1" kern="1200" dirty="0">
                          <a:solidFill>
                            <a:schemeClr val="bg1"/>
                          </a:solidFill>
                          <a:latin typeface="+mn-lt"/>
                          <a:ea typeface="+mn-ea"/>
                          <a:cs typeface="+mn-cs"/>
                        </a:rPr>
                        <a:t> Connect for Teams</a:t>
                      </a:r>
                    </a:p>
                    <a:p>
                      <a:pPr algn="ctr"/>
                      <a:r>
                        <a:rPr lang="en-US" sz="1400" b="0" i="0" kern="1200" dirty="0">
                          <a:solidFill>
                            <a:srgbClr val="FFFFFF"/>
                          </a:solidFill>
                          <a:effectLst/>
                          <a:latin typeface="Arial"/>
                          <a:ea typeface="+mn-ea"/>
                          <a:cs typeface="+mn-cs"/>
                        </a:rPr>
                        <a:t>The client will be registered as a SIP phone within your </a:t>
                      </a:r>
                      <a:r>
                        <a:rPr lang="en-US" sz="1400" b="0" i="0" kern="1200" dirty="0" err="1">
                          <a:solidFill>
                            <a:srgbClr val="FFFFFF"/>
                          </a:solidFill>
                          <a:effectLst/>
                          <a:latin typeface="Arial"/>
                          <a:ea typeface="+mn-ea"/>
                          <a:cs typeface="+mn-cs"/>
                        </a:rPr>
                        <a:t>MiCloud</a:t>
                      </a:r>
                      <a:r>
                        <a:rPr lang="en-US" sz="1400" b="0" i="0" kern="1200" dirty="0">
                          <a:solidFill>
                            <a:srgbClr val="FFFFFF"/>
                          </a:solidFill>
                          <a:effectLst/>
                          <a:latin typeface="Arial"/>
                          <a:ea typeface="+mn-ea"/>
                          <a:cs typeface="+mn-cs"/>
                        </a:rPr>
                        <a:t> Connect instance. </a:t>
                      </a:r>
                    </a:p>
                  </a:txBody>
                  <a:tcPr anchor="ctr">
                    <a:lnR w="6350" cap="flat" cmpd="sng" algn="ctr">
                      <a:solidFill>
                        <a:schemeClr val="bg1">
                          <a:lumMod val="75000"/>
                        </a:schemeClr>
                      </a:solidFill>
                      <a:prstDash val="solid"/>
                      <a:round/>
                      <a:headEnd type="none" w="med" len="med"/>
                      <a:tailEnd type="none" w="med" len="med"/>
                    </a:lnR>
                    <a:solidFill>
                      <a:schemeClr val="accent1"/>
                    </a:solidFill>
                  </a:tcPr>
                </a:tc>
                <a:tc>
                  <a:txBody>
                    <a:bodyPr/>
                    <a:lstStyle/>
                    <a:p>
                      <a:pPr algn="ctr"/>
                      <a:endParaRPr lang="en-US" sz="3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endParaRPr lang="en-US" sz="3200">
                        <a:solidFill>
                          <a:schemeClr val="accent1"/>
                        </a:solidFill>
                        <a:latin typeface="Wingdings"/>
                        <a:sym typeface="Wingding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lvl="0" algn="ctr">
                        <a:buNone/>
                      </a:pPr>
                      <a:r>
                        <a:rPr lang="en-US" sz="3200" b="0" i="0" u="none" strike="noStrike" noProof="0" dirty="0">
                          <a:solidFill>
                            <a:srgbClr val="15325F"/>
                          </a:solidFill>
                          <a:latin typeface="Wingdings"/>
                          <a:sym typeface="Wingdings"/>
                        </a:rPr>
                        <a:t>ü</a:t>
                      </a:r>
                      <a:endParaRPr lang="en-US" sz="3200" dirty="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endParaRPr lang="en-US" sz="3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endParaRPr lang="en-US" sz="3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endParaRPr lang="en-US" sz="3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04084276"/>
                  </a:ext>
                </a:extLst>
              </a:tr>
            </a:tbl>
          </a:graphicData>
        </a:graphic>
      </p:graphicFrame>
    </p:spTree>
    <p:extLst>
      <p:ext uri="{BB962C8B-B14F-4D97-AF65-F5344CB8AC3E}">
        <p14:creationId xmlns:p14="http://schemas.microsoft.com/office/powerpoint/2010/main" val="326906210"/>
      </p:ext>
    </p:extLst>
  </p:cSld>
  <p:clrMapOvr>
    <a:masterClrMapping/>
  </p:clrMapOvr>
</p:sld>
</file>

<file path=ppt/theme/theme1.xml><?xml version="1.0" encoding="utf-8"?>
<a:theme xmlns:a="http://schemas.openxmlformats.org/drawingml/2006/main" name="Theme Blue Rule">
  <a:themeElements>
    <a:clrScheme name="Mitel Custom Palette 1">
      <a:dk1>
        <a:srgbClr val="15325F"/>
      </a:dk1>
      <a:lt1>
        <a:srgbClr val="FFFFFF"/>
      </a:lt1>
      <a:dk2>
        <a:srgbClr val="15325F"/>
      </a:dk2>
      <a:lt2>
        <a:srgbClr val="EDF1F3"/>
      </a:lt2>
      <a:accent1>
        <a:srgbClr val="15325F"/>
      </a:accent1>
      <a:accent2>
        <a:srgbClr val="00A1E0"/>
      </a:accent2>
      <a:accent3>
        <a:srgbClr val="FF7300"/>
      </a:accent3>
      <a:accent4>
        <a:srgbClr val="41AD49"/>
      </a:accent4>
      <a:accent5>
        <a:srgbClr val="BED9ED"/>
      </a:accent5>
      <a:accent6>
        <a:srgbClr val="757779"/>
      </a:accent6>
      <a:hlink>
        <a:srgbClr val="0074CD"/>
      </a:hlink>
      <a:folHlink>
        <a:srgbClr val="B66BC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el Deck Template 2020  -  Read-Only" id="{EFE8B87F-1A1E-4431-9EB2-9D8C6C412414}" vid="{0DCB9DB8-78F5-42B9-8346-D45D468B97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053e2582-ff7f-4887-8a17-5fa3479325d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368C6CEAFDAA449A0FF58FB055111EB" ma:contentTypeVersion="19" ma:contentTypeDescription="Create a new document." ma:contentTypeScope="" ma:versionID="7fa200ce202ee14a90383407d984b861">
  <xsd:schema xmlns:xsd="http://www.w3.org/2001/XMLSchema" xmlns:xs="http://www.w3.org/2001/XMLSchema" xmlns:p="http://schemas.microsoft.com/office/2006/metadata/properties" xmlns:ns2="19e74061-369f-4a8e-8191-b7976395178d" xmlns:ns3="9742c7dc-a0bc-4299-8e6c-1f74ffc77dc7" targetNamespace="http://schemas.microsoft.com/office/2006/metadata/properties" ma:root="true" ma:fieldsID="b844f69ceb28a8641054e45c6c6e12f4" ns2:_="" ns3:_="">
    <xsd:import namespace="19e74061-369f-4a8e-8191-b7976395178d"/>
    <xsd:import namespace="9742c7dc-a0bc-4299-8e6c-1f74ffc77dc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e74061-369f-4a8e-8191-b7976395178d" elementFormDefault="qualified">
    <xsd:import namespace="http://schemas.microsoft.com/office/2006/documentManagement/types"/>
    <xsd:import namespace="http://schemas.microsoft.com/office/infopath/2007/PartnerControls"/>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AutoTags" ma:index="9" nillable="true" ma:displayName="Tags" ma:internalName="MediaServiceAutoTags" ma:readOnly="true">
      <xsd:simpleType>
        <xsd:restriction base="dms:Text"/>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742c7dc-a0bc-4299-8e6c-1f74ffc77dc7" elementFormDefault="qualified">
    <xsd:import namespace="http://schemas.microsoft.com/office/2006/documentManagement/types"/>
    <xsd:import namespace="http://schemas.microsoft.com/office/infopath/2007/PartnerControls"/>
    <xsd:element name="SharedWithUsers" ma:index="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
</file>

<file path=customXml/itemProps1.xml><?xml version="1.0" encoding="utf-8"?>
<ds:datastoreItem xmlns:ds="http://schemas.openxmlformats.org/officeDocument/2006/customXml" ds:itemID="{B63E102A-B00A-448E-83C6-DB543DE8E4EC}">
  <ds:schemaRefs>
    <ds:schemaRef ds:uri="Microsoft.SharePoint.Taxonomy.ContentTypeSync"/>
  </ds:schemaRefs>
</ds:datastoreItem>
</file>

<file path=customXml/itemProps2.xml><?xml version="1.0" encoding="utf-8"?>
<ds:datastoreItem xmlns:ds="http://schemas.openxmlformats.org/officeDocument/2006/customXml" ds:itemID="{6018ADD2-69A7-42E7-A09F-BB9ABCEDD652}">
  <ds:schemaRefs>
    <ds:schemaRef ds:uri="http://purl.org/dc/elements/1.1/"/>
    <ds:schemaRef ds:uri="http://schemas.microsoft.com/office/2006/metadata/properties"/>
    <ds:schemaRef ds:uri="19e74061-369f-4a8e-8191-b7976395178d"/>
    <ds:schemaRef ds:uri="http://purl.org/dc/terms/"/>
    <ds:schemaRef ds:uri="http://schemas.openxmlformats.org/package/2006/metadata/core-properties"/>
    <ds:schemaRef ds:uri="9742c7dc-a0bc-4299-8e6c-1f74ffc77dc7"/>
    <ds:schemaRef ds:uri="http://purl.org/dc/dcmitype/"/>
    <ds:schemaRef ds:uri="http://schemas.microsoft.com/office/infopath/2007/PartnerControl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5EBC96B9-266E-45E4-8D4C-AAABB86BE6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e74061-369f-4a8e-8191-b7976395178d"/>
    <ds:schemaRef ds:uri="9742c7dc-a0bc-4299-8e6c-1f74ffc77d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C9DF9BE-E4C4-4DFC-92CD-B0DB797F8C06}">
  <ds:schemaRefs>
    <ds:schemaRef ds:uri="http://schemas.microsoft.com/sharepoint/v3/contenttype/forms"/>
  </ds:schemaRefs>
</ds:datastoreItem>
</file>

<file path=customXml/itemProps5.xml><?xml version="1.0" encoding="utf-8"?>
<ds:datastoreItem xmlns:ds="http://schemas.openxmlformats.org/officeDocument/2006/customXml" ds:itemID="{0A74162C-4527-5340-AD41-DE174A0D496F}"/>
</file>

<file path=docProps/app.xml><?xml version="1.0" encoding="utf-8"?>
<Properties xmlns="http://schemas.openxmlformats.org/officeDocument/2006/extended-properties" xmlns:vt="http://schemas.openxmlformats.org/officeDocument/2006/docPropsVTypes">
  <Template>Mitel Deck Template 2020</Template>
  <TotalTime>2</TotalTime>
  <Words>1952</Words>
  <Application>Microsoft Office PowerPoint</Application>
  <PresentationFormat>Widescreen</PresentationFormat>
  <Paragraphs>296</Paragraphs>
  <Slides>20</Slides>
  <Notes>16</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Theme Blue Rule</vt:lpstr>
      <vt:lpstr>Mitel and Microsoft Teams</vt:lpstr>
      <vt:lpstr>How to Use This Deck</vt:lpstr>
      <vt:lpstr>The Future of Work is Now</vt:lpstr>
      <vt:lpstr>The New Way of Working: Key Learnings &amp; Action Steps</vt:lpstr>
      <vt:lpstr>Mitel and Microsoft Teams</vt:lpstr>
      <vt:lpstr>Consolidate on a Set of Key Tools</vt:lpstr>
      <vt:lpstr>Integration Options</vt:lpstr>
      <vt:lpstr>Demo: How Mitel and Microsoft Teams Work Together</vt:lpstr>
      <vt:lpstr>Mitel with Microsoft Teams Integrations</vt:lpstr>
      <vt:lpstr>Mitel + Microsoft Summary </vt:lpstr>
      <vt:lpstr>PowerPoint Presentation</vt:lpstr>
      <vt:lpstr>MiCloud Connect + Microsoft Teams</vt:lpstr>
      <vt:lpstr>Demo: How MiCloud Connect and Microsoft Teams Work Together</vt:lpstr>
      <vt:lpstr>MiCloud Connect for Microsoft Teams</vt:lpstr>
      <vt:lpstr>Connect Browser Click to Dial </vt:lpstr>
      <vt:lpstr>MiCloud Connect Desktop Click to Dial </vt:lpstr>
      <vt:lpstr>Direct Routing - Mitel, MS Teams and AudioCodes</vt:lpstr>
      <vt:lpstr>MiCollab Hotkey Dialing</vt:lpstr>
      <vt:lpstr>Call2Teams (Qunifi)</vt:lpstr>
      <vt:lpstr>Mitel Assistant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 to using this template: how do I transfer my existing deck to this template?</dc:title>
  <dc:creator>Lisa Quattrini</dc:creator>
  <cp:lastModifiedBy>Lisa Quattrini</cp:lastModifiedBy>
  <cp:revision>6</cp:revision>
  <dcterms:created xsi:type="dcterms:W3CDTF">2020-08-03T19:55:03Z</dcterms:created>
  <dcterms:modified xsi:type="dcterms:W3CDTF">2021-03-10T21:55:44Z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0x0101000368C6CEAFDAA449A0FF58FB055111EB</vt:lpwstr>
  </property>
</Properties>
</file>